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9" r:id="rId4"/>
    <p:sldId id="258" r:id="rId5"/>
    <p:sldId id="263" r:id="rId6"/>
    <p:sldId id="273" r:id="rId7"/>
    <p:sldId id="262" r:id="rId8"/>
    <p:sldId id="260" r:id="rId9"/>
    <p:sldId id="278" r:id="rId10"/>
    <p:sldId id="279" r:id="rId11"/>
    <p:sldId id="280" r:id="rId12"/>
    <p:sldId id="281" r:id="rId13"/>
    <p:sldId id="261" r:id="rId14"/>
    <p:sldId id="274" r:id="rId15"/>
    <p:sldId id="264" r:id="rId16"/>
    <p:sldId id="282" r:id="rId17"/>
    <p:sldId id="275" r:id="rId18"/>
    <p:sldId id="276" r:id="rId19"/>
    <p:sldId id="265" r:id="rId20"/>
    <p:sldId id="266" r:id="rId21"/>
    <p:sldId id="267" r:id="rId22"/>
    <p:sldId id="269" r:id="rId23"/>
    <p:sldId id="277" r:id="rId24"/>
    <p:sldId id="270" r:id="rId25"/>
    <p:sldId id="272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0B163-3E2F-4504-814C-EE180A12118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70921D-8122-481E-A384-2DA69FF49BA3}">
      <dgm:prSet phldrT="[文字]"/>
      <dgm:spPr/>
      <dgm:t>
        <a:bodyPr/>
        <a:lstStyle/>
        <a:p>
          <a:r>
            <a:rPr lang="en-US" altLang="zh-TW" dirty="0" smtClean="0"/>
            <a:t>Produce subtopic </a:t>
          </a:r>
          <a:r>
            <a:rPr lang="en-US" altLang="zh-TW" dirty="0" err="1" smtClean="0"/>
            <a:t>subnetworks</a:t>
          </a:r>
          <a:endParaRPr lang="zh-TW" altLang="en-US" dirty="0"/>
        </a:p>
      </dgm:t>
    </dgm:pt>
    <dgm:pt modelId="{DFD9599D-A956-4796-A3EB-05C03239B839}" type="parTrans" cxnId="{5292E6A5-8B9A-4CCC-88C7-F5DD08E0EF34}">
      <dgm:prSet/>
      <dgm:spPr/>
      <dgm:t>
        <a:bodyPr/>
        <a:lstStyle/>
        <a:p>
          <a:endParaRPr lang="zh-TW" altLang="en-US"/>
        </a:p>
      </dgm:t>
    </dgm:pt>
    <dgm:pt modelId="{2ECB4C11-B270-4BC8-ACE8-ADEF23F05E80}" type="sibTrans" cxnId="{5292E6A5-8B9A-4CCC-88C7-F5DD08E0EF34}">
      <dgm:prSet/>
      <dgm:spPr/>
      <dgm:t>
        <a:bodyPr/>
        <a:lstStyle/>
        <a:p>
          <a:endParaRPr lang="zh-TW" altLang="en-US"/>
        </a:p>
      </dgm:t>
    </dgm:pt>
    <dgm:pt modelId="{C4BCEC4D-7B40-4BB6-B8E8-3C7E113C5D59}">
      <dgm:prSet phldrT="[文字]"/>
      <dgm:spPr/>
      <dgm:t>
        <a:bodyPr/>
        <a:lstStyle/>
        <a:p>
          <a:r>
            <a:rPr lang="en-US" altLang="zh-TW" dirty="0" smtClean="0"/>
            <a:t>Extract candidate phrases</a:t>
          </a:r>
          <a:endParaRPr lang="zh-TW" altLang="en-US" dirty="0"/>
        </a:p>
      </dgm:t>
    </dgm:pt>
    <dgm:pt modelId="{4222EB4C-DB5C-4114-A714-F570382895DC}" type="parTrans" cxnId="{6AE37C4B-C6E1-4BED-8B3E-BBBCF5181CCB}">
      <dgm:prSet/>
      <dgm:spPr/>
      <dgm:t>
        <a:bodyPr/>
        <a:lstStyle/>
        <a:p>
          <a:endParaRPr lang="zh-TW" altLang="en-US"/>
        </a:p>
      </dgm:t>
    </dgm:pt>
    <dgm:pt modelId="{00B4FD39-BF47-40D6-9451-D3E0E0A11DA5}" type="sibTrans" cxnId="{6AE37C4B-C6E1-4BED-8B3E-BBBCF5181CCB}">
      <dgm:prSet/>
      <dgm:spPr/>
      <dgm:t>
        <a:bodyPr/>
        <a:lstStyle/>
        <a:p>
          <a:endParaRPr lang="zh-TW" altLang="en-US"/>
        </a:p>
      </dgm:t>
    </dgm:pt>
    <dgm:pt modelId="{CEA29BFC-6F20-49A0-B6DC-212B9ACBF538}">
      <dgm:prSet phldrT="[文字]"/>
      <dgm:spPr/>
      <dgm:t>
        <a:bodyPr/>
        <a:lstStyle/>
        <a:p>
          <a:r>
            <a:rPr lang="en-US" altLang="zh-TW" dirty="0" smtClean="0"/>
            <a:t>Rank topical phrases</a:t>
          </a:r>
          <a:endParaRPr lang="zh-TW" altLang="en-US" dirty="0"/>
        </a:p>
      </dgm:t>
    </dgm:pt>
    <dgm:pt modelId="{F8FE225C-BD0C-4D95-9BEE-49D282F259A5}" type="parTrans" cxnId="{6524AA26-B3D4-4846-837C-20677CC0D9C4}">
      <dgm:prSet/>
      <dgm:spPr/>
      <dgm:t>
        <a:bodyPr/>
        <a:lstStyle/>
        <a:p>
          <a:endParaRPr lang="zh-TW" altLang="en-US"/>
        </a:p>
      </dgm:t>
    </dgm:pt>
    <dgm:pt modelId="{F2D371BF-18A4-4356-974C-3C00C8591B77}" type="sibTrans" cxnId="{6524AA26-B3D4-4846-837C-20677CC0D9C4}">
      <dgm:prSet/>
      <dgm:spPr/>
      <dgm:t>
        <a:bodyPr/>
        <a:lstStyle/>
        <a:p>
          <a:endParaRPr lang="zh-TW" altLang="en-US"/>
        </a:p>
      </dgm:t>
    </dgm:pt>
    <dgm:pt modelId="{2DC83035-1221-4908-AECE-B8C0DB304BAB}">
      <dgm:prSet phldrT="[文字]"/>
      <dgm:spPr/>
      <dgm:t>
        <a:bodyPr/>
        <a:lstStyle/>
        <a:p>
          <a:r>
            <a:rPr lang="en-US" altLang="zh-TW" dirty="0" smtClean="0"/>
            <a:t>Recursively apply step2 – 5 to each subtopic to construct the hierarchy</a:t>
          </a:r>
          <a:endParaRPr lang="zh-TW" altLang="en-US" dirty="0"/>
        </a:p>
      </dgm:t>
    </dgm:pt>
    <dgm:pt modelId="{FC2AC172-9162-48C7-8978-57CB98E62991}" type="parTrans" cxnId="{F71DDDB9-EB9B-4569-8121-6D7CD6304C44}">
      <dgm:prSet/>
      <dgm:spPr/>
      <dgm:t>
        <a:bodyPr/>
        <a:lstStyle/>
        <a:p>
          <a:endParaRPr lang="zh-TW" altLang="en-US"/>
        </a:p>
      </dgm:t>
    </dgm:pt>
    <dgm:pt modelId="{47FA2DDA-B74C-41CC-91FA-CC40C7EC44F9}" type="sibTrans" cxnId="{F71DDDB9-EB9B-4569-8121-6D7CD6304C44}">
      <dgm:prSet/>
      <dgm:spPr/>
      <dgm:t>
        <a:bodyPr/>
        <a:lstStyle/>
        <a:p>
          <a:endParaRPr lang="zh-TW" altLang="en-US"/>
        </a:p>
      </dgm:t>
    </dgm:pt>
    <dgm:pt modelId="{7EC56E73-E847-41A2-BD86-DB82A93E285E}" type="pres">
      <dgm:prSet presAssocID="{0040B163-3E2F-4504-814C-EE180A1211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8FF5C6-F835-4A5D-B93B-D89A75E4B144}" type="pres">
      <dgm:prSet presAssocID="{4870921D-8122-481E-A384-2DA69FF49BA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3FE21D-7EA7-4525-887A-B6BF787868F5}" type="pres">
      <dgm:prSet presAssocID="{4870921D-8122-481E-A384-2DA69FF49BA3}" presName="spNode" presStyleCnt="0"/>
      <dgm:spPr/>
    </dgm:pt>
    <dgm:pt modelId="{AD3AFC35-2390-4712-8AFB-C3BE39AF1CAD}" type="pres">
      <dgm:prSet presAssocID="{2ECB4C11-B270-4BC8-ACE8-ADEF23F05E80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5FB8F3FF-7D7F-4AF1-85C4-81AB7B587FAB}" type="pres">
      <dgm:prSet presAssocID="{C4BCEC4D-7B40-4BB6-B8E8-3C7E113C5D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676475-4A5B-4D36-A2D0-72DD83DAA54C}" type="pres">
      <dgm:prSet presAssocID="{C4BCEC4D-7B40-4BB6-B8E8-3C7E113C5D59}" presName="spNode" presStyleCnt="0"/>
      <dgm:spPr/>
    </dgm:pt>
    <dgm:pt modelId="{173BE0C9-9B39-4068-8FD6-15870B78E634}" type="pres">
      <dgm:prSet presAssocID="{00B4FD39-BF47-40D6-9451-D3E0E0A11DA5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0FF98381-DE4B-4D4A-8799-9E0D0A734316}" type="pres">
      <dgm:prSet presAssocID="{CEA29BFC-6F20-49A0-B6DC-212B9ACBF5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CCEBB0-4F17-48B2-AB58-AC7C1A9756BB}" type="pres">
      <dgm:prSet presAssocID="{CEA29BFC-6F20-49A0-B6DC-212B9ACBF538}" presName="spNode" presStyleCnt="0"/>
      <dgm:spPr/>
    </dgm:pt>
    <dgm:pt modelId="{8ADD7447-4D9B-409D-A8B8-BEE5F1E034D3}" type="pres">
      <dgm:prSet presAssocID="{F2D371BF-18A4-4356-974C-3C00C8591B77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12A9ABAF-E903-450C-8CD6-AA73E16E5923}" type="pres">
      <dgm:prSet presAssocID="{2DC83035-1221-4908-AECE-B8C0DB304BAB}" presName="node" presStyleLbl="node1" presStyleIdx="3" presStyleCnt="4" custScaleX="145200" custScaleY="115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0044EE-4933-4964-8947-0556F6D676B2}" type="pres">
      <dgm:prSet presAssocID="{2DC83035-1221-4908-AECE-B8C0DB304BAB}" presName="spNode" presStyleCnt="0"/>
      <dgm:spPr/>
    </dgm:pt>
    <dgm:pt modelId="{BE11CEDB-656E-4026-A5F8-21CB8CFAE9E3}" type="pres">
      <dgm:prSet presAssocID="{47FA2DDA-B74C-41CC-91FA-CC40C7EC44F9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1AA1FC89-C766-404E-81C4-0298B29B09D4}" type="presOf" srcId="{47FA2DDA-B74C-41CC-91FA-CC40C7EC44F9}" destId="{BE11CEDB-656E-4026-A5F8-21CB8CFAE9E3}" srcOrd="0" destOrd="0" presId="urn:microsoft.com/office/officeart/2005/8/layout/cycle5"/>
    <dgm:cxn modelId="{6AE37C4B-C6E1-4BED-8B3E-BBBCF5181CCB}" srcId="{0040B163-3E2F-4504-814C-EE180A121186}" destId="{C4BCEC4D-7B40-4BB6-B8E8-3C7E113C5D59}" srcOrd="1" destOrd="0" parTransId="{4222EB4C-DB5C-4114-A714-F570382895DC}" sibTransId="{00B4FD39-BF47-40D6-9451-D3E0E0A11DA5}"/>
    <dgm:cxn modelId="{5292E6A5-8B9A-4CCC-88C7-F5DD08E0EF34}" srcId="{0040B163-3E2F-4504-814C-EE180A121186}" destId="{4870921D-8122-481E-A384-2DA69FF49BA3}" srcOrd="0" destOrd="0" parTransId="{DFD9599D-A956-4796-A3EB-05C03239B839}" sibTransId="{2ECB4C11-B270-4BC8-ACE8-ADEF23F05E80}"/>
    <dgm:cxn modelId="{19ACC45A-FB3A-4920-B2D8-B59DFCC2C099}" type="presOf" srcId="{2DC83035-1221-4908-AECE-B8C0DB304BAB}" destId="{12A9ABAF-E903-450C-8CD6-AA73E16E5923}" srcOrd="0" destOrd="0" presId="urn:microsoft.com/office/officeart/2005/8/layout/cycle5"/>
    <dgm:cxn modelId="{3B2A7701-F26C-4708-B16E-FBBC7ACE18F1}" type="presOf" srcId="{F2D371BF-18A4-4356-974C-3C00C8591B77}" destId="{8ADD7447-4D9B-409D-A8B8-BEE5F1E034D3}" srcOrd="0" destOrd="0" presId="urn:microsoft.com/office/officeart/2005/8/layout/cycle5"/>
    <dgm:cxn modelId="{B2C2396A-0A2F-4278-92BA-4E1304FD0BA5}" type="presOf" srcId="{2ECB4C11-B270-4BC8-ACE8-ADEF23F05E80}" destId="{AD3AFC35-2390-4712-8AFB-C3BE39AF1CAD}" srcOrd="0" destOrd="0" presId="urn:microsoft.com/office/officeart/2005/8/layout/cycle5"/>
    <dgm:cxn modelId="{92F2359A-4BC3-4241-A268-BD0C136B33D6}" type="presOf" srcId="{4870921D-8122-481E-A384-2DA69FF49BA3}" destId="{6A8FF5C6-F835-4A5D-B93B-D89A75E4B144}" srcOrd="0" destOrd="0" presId="urn:microsoft.com/office/officeart/2005/8/layout/cycle5"/>
    <dgm:cxn modelId="{6524AA26-B3D4-4846-837C-20677CC0D9C4}" srcId="{0040B163-3E2F-4504-814C-EE180A121186}" destId="{CEA29BFC-6F20-49A0-B6DC-212B9ACBF538}" srcOrd="2" destOrd="0" parTransId="{F8FE225C-BD0C-4D95-9BEE-49D282F259A5}" sibTransId="{F2D371BF-18A4-4356-974C-3C00C8591B77}"/>
    <dgm:cxn modelId="{C2006BB0-D82D-4FFF-ACE8-C0F74810F6AB}" type="presOf" srcId="{00B4FD39-BF47-40D6-9451-D3E0E0A11DA5}" destId="{173BE0C9-9B39-4068-8FD6-15870B78E634}" srcOrd="0" destOrd="0" presId="urn:microsoft.com/office/officeart/2005/8/layout/cycle5"/>
    <dgm:cxn modelId="{44BCD03C-2A2B-4015-B30A-434454D9D699}" type="presOf" srcId="{CEA29BFC-6F20-49A0-B6DC-212B9ACBF538}" destId="{0FF98381-DE4B-4D4A-8799-9E0D0A734316}" srcOrd="0" destOrd="0" presId="urn:microsoft.com/office/officeart/2005/8/layout/cycle5"/>
    <dgm:cxn modelId="{F71DDDB9-EB9B-4569-8121-6D7CD6304C44}" srcId="{0040B163-3E2F-4504-814C-EE180A121186}" destId="{2DC83035-1221-4908-AECE-B8C0DB304BAB}" srcOrd="3" destOrd="0" parTransId="{FC2AC172-9162-48C7-8978-57CB98E62991}" sibTransId="{47FA2DDA-B74C-41CC-91FA-CC40C7EC44F9}"/>
    <dgm:cxn modelId="{F4CA0185-B1A6-494D-9B03-F0886BB2017B}" type="presOf" srcId="{0040B163-3E2F-4504-814C-EE180A121186}" destId="{7EC56E73-E847-41A2-BD86-DB82A93E285E}" srcOrd="0" destOrd="0" presId="urn:microsoft.com/office/officeart/2005/8/layout/cycle5"/>
    <dgm:cxn modelId="{C22B6066-957C-4110-95B7-940179802205}" type="presOf" srcId="{C4BCEC4D-7B40-4BB6-B8E8-3C7E113C5D59}" destId="{5FB8F3FF-7D7F-4AF1-85C4-81AB7B587FAB}" srcOrd="0" destOrd="0" presId="urn:microsoft.com/office/officeart/2005/8/layout/cycle5"/>
    <dgm:cxn modelId="{97D8A4F2-D5F3-48DF-A889-B7F8CC662D5A}" type="presParOf" srcId="{7EC56E73-E847-41A2-BD86-DB82A93E285E}" destId="{6A8FF5C6-F835-4A5D-B93B-D89A75E4B144}" srcOrd="0" destOrd="0" presId="urn:microsoft.com/office/officeart/2005/8/layout/cycle5"/>
    <dgm:cxn modelId="{84E5EA74-A216-4723-8E3F-7AAB6B1A8229}" type="presParOf" srcId="{7EC56E73-E847-41A2-BD86-DB82A93E285E}" destId="{7F3FE21D-7EA7-4525-887A-B6BF787868F5}" srcOrd="1" destOrd="0" presId="urn:microsoft.com/office/officeart/2005/8/layout/cycle5"/>
    <dgm:cxn modelId="{F973BE4F-5196-4C36-84F5-1CFB681B1279}" type="presParOf" srcId="{7EC56E73-E847-41A2-BD86-DB82A93E285E}" destId="{AD3AFC35-2390-4712-8AFB-C3BE39AF1CAD}" srcOrd="2" destOrd="0" presId="urn:microsoft.com/office/officeart/2005/8/layout/cycle5"/>
    <dgm:cxn modelId="{9B315BE8-CAF7-496A-9C12-A3916516E7A9}" type="presParOf" srcId="{7EC56E73-E847-41A2-BD86-DB82A93E285E}" destId="{5FB8F3FF-7D7F-4AF1-85C4-81AB7B587FAB}" srcOrd="3" destOrd="0" presId="urn:microsoft.com/office/officeart/2005/8/layout/cycle5"/>
    <dgm:cxn modelId="{CD25743A-F708-4A16-9AE6-E2C1B737E891}" type="presParOf" srcId="{7EC56E73-E847-41A2-BD86-DB82A93E285E}" destId="{99676475-4A5B-4D36-A2D0-72DD83DAA54C}" srcOrd="4" destOrd="0" presId="urn:microsoft.com/office/officeart/2005/8/layout/cycle5"/>
    <dgm:cxn modelId="{9B141290-75EC-41D5-8C97-D7FC16F0DE53}" type="presParOf" srcId="{7EC56E73-E847-41A2-BD86-DB82A93E285E}" destId="{173BE0C9-9B39-4068-8FD6-15870B78E634}" srcOrd="5" destOrd="0" presId="urn:microsoft.com/office/officeart/2005/8/layout/cycle5"/>
    <dgm:cxn modelId="{7CE9D617-1567-4E73-AF86-7BF8AD474117}" type="presParOf" srcId="{7EC56E73-E847-41A2-BD86-DB82A93E285E}" destId="{0FF98381-DE4B-4D4A-8799-9E0D0A734316}" srcOrd="6" destOrd="0" presId="urn:microsoft.com/office/officeart/2005/8/layout/cycle5"/>
    <dgm:cxn modelId="{67E2D920-080B-4BE3-AC13-14C96F607781}" type="presParOf" srcId="{7EC56E73-E847-41A2-BD86-DB82A93E285E}" destId="{0BCCEBB0-4F17-48B2-AB58-AC7C1A9756BB}" srcOrd="7" destOrd="0" presId="urn:microsoft.com/office/officeart/2005/8/layout/cycle5"/>
    <dgm:cxn modelId="{B8023B26-90A8-49FF-AACE-6EE5E7A87BF3}" type="presParOf" srcId="{7EC56E73-E847-41A2-BD86-DB82A93E285E}" destId="{8ADD7447-4D9B-409D-A8B8-BEE5F1E034D3}" srcOrd="8" destOrd="0" presId="urn:microsoft.com/office/officeart/2005/8/layout/cycle5"/>
    <dgm:cxn modelId="{A79C6E1B-314C-414F-B20E-E56DEFD4EA0B}" type="presParOf" srcId="{7EC56E73-E847-41A2-BD86-DB82A93E285E}" destId="{12A9ABAF-E903-450C-8CD6-AA73E16E5923}" srcOrd="9" destOrd="0" presId="urn:microsoft.com/office/officeart/2005/8/layout/cycle5"/>
    <dgm:cxn modelId="{6BB238D2-6688-4C97-80A4-CC5B7FEFED23}" type="presParOf" srcId="{7EC56E73-E847-41A2-BD86-DB82A93E285E}" destId="{A50044EE-4933-4964-8947-0556F6D676B2}" srcOrd="10" destOrd="0" presId="urn:microsoft.com/office/officeart/2005/8/layout/cycle5"/>
    <dgm:cxn modelId="{19E32F73-435A-42AF-868A-EB69C5694889}" type="presParOf" srcId="{7EC56E73-E847-41A2-BD86-DB82A93E285E}" destId="{BE11CEDB-656E-4026-A5F8-21CB8CFAE9E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FF5C6-F835-4A5D-B93B-D89A75E4B144}">
      <dsp:nvSpPr>
        <dsp:cNvPr id="0" name=""/>
        <dsp:cNvSpPr/>
      </dsp:nvSpPr>
      <dsp:spPr>
        <a:xfrm>
          <a:off x="3207541" y="1152"/>
          <a:ext cx="1841406" cy="1196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Produce subtopic </a:t>
          </a:r>
          <a:r>
            <a:rPr lang="en-US" altLang="zh-TW" sz="1900" kern="1200" dirty="0" err="1" smtClean="0"/>
            <a:t>subnetworks</a:t>
          </a:r>
          <a:endParaRPr lang="zh-TW" altLang="en-US" sz="1900" kern="1200" dirty="0"/>
        </a:p>
      </dsp:txBody>
      <dsp:txXfrm>
        <a:off x="3265969" y="59580"/>
        <a:ext cx="1724550" cy="1080057"/>
      </dsp:txXfrm>
    </dsp:sp>
    <dsp:sp modelId="{AD3AFC35-2390-4712-8AFB-C3BE39AF1CAD}">
      <dsp:nvSpPr>
        <dsp:cNvPr id="0" name=""/>
        <dsp:cNvSpPr/>
      </dsp:nvSpPr>
      <dsp:spPr>
        <a:xfrm>
          <a:off x="2150909" y="599609"/>
          <a:ext cx="3954671" cy="3954671"/>
        </a:xfrm>
        <a:custGeom>
          <a:avLst/>
          <a:gdLst/>
          <a:ahLst/>
          <a:cxnLst/>
          <a:rect l="0" t="0" r="0" b="0"/>
          <a:pathLst>
            <a:path>
              <a:moveTo>
                <a:pt x="3152202" y="386881"/>
              </a:moveTo>
              <a:arcTo wR="1977335" hR="1977335" stAng="18387195" swAng="16336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8F3FF-7D7F-4AF1-85C4-81AB7B587FAB}">
      <dsp:nvSpPr>
        <dsp:cNvPr id="0" name=""/>
        <dsp:cNvSpPr/>
      </dsp:nvSpPr>
      <dsp:spPr>
        <a:xfrm>
          <a:off x="5184877" y="1978488"/>
          <a:ext cx="1841406" cy="1196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Extract candidate phrases</a:t>
          </a:r>
          <a:endParaRPr lang="zh-TW" altLang="en-US" sz="1900" kern="1200" dirty="0"/>
        </a:p>
      </dsp:txBody>
      <dsp:txXfrm>
        <a:off x="5243305" y="2036916"/>
        <a:ext cx="1724550" cy="1080057"/>
      </dsp:txXfrm>
    </dsp:sp>
    <dsp:sp modelId="{173BE0C9-9B39-4068-8FD6-15870B78E634}">
      <dsp:nvSpPr>
        <dsp:cNvPr id="0" name=""/>
        <dsp:cNvSpPr/>
      </dsp:nvSpPr>
      <dsp:spPr>
        <a:xfrm>
          <a:off x="2150909" y="599609"/>
          <a:ext cx="3954671" cy="3954671"/>
        </a:xfrm>
        <a:custGeom>
          <a:avLst/>
          <a:gdLst/>
          <a:ahLst/>
          <a:cxnLst/>
          <a:rect l="0" t="0" r="0" b="0"/>
          <a:pathLst>
            <a:path>
              <a:moveTo>
                <a:pt x="3749688" y="2854046"/>
              </a:moveTo>
              <a:arcTo wR="1977335" hR="1977335" stAng="1579183" swAng="163362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98381-DE4B-4D4A-8799-9E0D0A734316}">
      <dsp:nvSpPr>
        <dsp:cNvPr id="0" name=""/>
        <dsp:cNvSpPr/>
      </dsp:nvSpPr>
      <dsp:spPr>
        <a:xfrm>
          <a:off x="3207541" y="3955824"/>
          <a:ext cx="1841406" cy="1196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Rank topical phrases</a:t>
          </a:r>
          <a:endParaRPr lang="zh-TW" altLang="en-US" sz="1900" kern="1200" dirty="0"/>
        </a:p>
      </dsp:txBody>
      <dsp:txXfrm>
        <a:off x="3265969" y="4014252"/>
        <a:ext cx="1724550" cy="1080057"/>
      </dsp:txXfrm>
    </dsp:sp>
    <dsp:sp modelId="{8ADD7447-4D9B-409D-A8B8-BEE5F1E034D3}">
      <dsp:nvSpPr>
        <dsp:cNvPr id="0" name=""/>
        <dsp:cNvSpPr/>
      </dsp:nvSpPr>
      <dsp:spPr>
        <a:xfrm>
          <a:off x="2150909" y="599609"/>
          <a:ext cx="3954671" cy="3954671"/>
        </a:xfrm>
        <a:custGeom>
          <a:avLst/>
          <a:gdLst/>
          <a:ahLst/>
          <a:cxnLst/>
          <a:rect l="0" t="0" r="0" b="0"/>
          <a:pathLst>
            <a:path>
              <a:moveTo>
                <a:pt x="816801" y="3578278"/>
              </a:moveTo>
              <a:arcTo wR="1977335" hR="1977335" stAng="7556317" swAng="1529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ABAF-E903-450C-8CD6-AA73E16E5923}">
      <dsp:nvSpPr>
        <dsp:cNvPr id="0" name=""/>
        <dsp:cNvSpPr/>
      </dsp:nvSpPr>
      <dsp:spPr>
        <a:xfrm>
          <a:off x="814048" y="1888175"/>
          <a:ext cx="2673721" cy="1377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dirty="0" smtClean="0"/>
            <a:t>Recursively apply step2 – 5 to each subtopic to construct the hierarchy</a:t>
          </a:r>
          <a:endParaRPr lang="zh-TW" altLang="en-US" sz="1900" kern="1200" dirty="0"/>
        </a:p>
      </dsp:txBody>
      <dsp:txXfrm>
        <a:off x="881294" y="1955421"/>
        <a:ext cx="2539229" cy="1243048"/>
      </dsp:txXfrm>
    </dsp:sp>
    <dsp:sp modelId="{BE11CEDB-656E-4026-A5F8-21CB8CFAE9E3}">
      <dsp:nvSpPr>
        <dsp:cNvPr id="0" name=""/>
        <dsp:cNvSpPr/>
      </dsp:nvSpPr>
      <dsp:spPr>
        <a:xfrm>
          <a:off x="2150909" y="599609"/>
          <a:ext cx="3954671" cy="3954671"/>
        </a:xfrm>
        <a:custGeom>
          <a:avLst/>
          <a:gdLst/>
          <a:ahLst/>
          <a:cxnLst/>
          <a:rect l="0" t="0" r="0" b="0"/>
          <a:pathLst>
            <a:path>
              <a:moveTo>
                <a:pt x="240824" y="1031616"/>
              </a:moveTo>
              <a:arcTo wR="1977335" hR="1977335" stAng="12514386" swAng="1529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A363-91DB-4C50-8A83-7DC13D1A5382}" type="datetimeFigureOut">
              <a:rPr lang="zh-TW" altLang="en-US" smtClean="0"/>
              <a:t>2014/4/15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9AD8-89AD-452E-ADA6-71BABC68EFD4}" type="slidenum">
              <a:rPr lang="zh-TW" altLang="en-US" sz="2000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444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EE6DC-2A1E-488D-B852-43921901FF3D}" type="datetimeFigureOut">
              <a:rPr lang="zh-TW" altLang="en-US" smtClean="0"/>
              <a:t>2014/4/15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000"/>
            </a:lvl1pPr>
          </a:lstStyle>
          <a:p>
            <a:fld id="{53868211-C59D-40A6-AB95-2205322EA63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837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68211-C59D-40A6-AB95-2205322EA63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332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342A-197C-4D54-83BA-C9B6879ADFCC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09E6-487A-4681-A677-7C764C30B14E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A01C-E943-4B50-98A3-FC5D0B531025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08E-A9AE-4A5C-9412-1E72D65E6417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31F9-5948-453B-941C-3EF58D20292E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C012-385A-425B-8C2D-1E7FAE7DFBC7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30A-50C0-428A-B438-BEAA4912947E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45A77-6AE9-42EA-ABF9-75886C859959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2B97-74B3-44D9-B155-7A5D3961F3E0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1583A-652D-4C78-9A1B-DB451AC72291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8549-CA9C-4546-AD89-D151D2FC10A1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6CAAD6-28A0-4BBE-980F-3CECC428061F}" type="datetime1">
              <a:rPr lang="en-US" altLang="zh-TW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7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26.jpg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jpeg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9.wmf"/><Relationship Id="rId10" Type="http://schemas.openxmlformats.org/officeDocument/2006/relationships/image" Target="../media/image42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9.wmf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11" Type="http://schemas.openxmlformats.org/officeDocument/2006/relationships/image" Target="../media/image48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51.png"/><Relationship Id="rId9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6.wmf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2538" y="629395"/>
            <a:ext cx="7853485" cy="2100639"/>
          </a:xfrm>
        </p:spPr>
        <p:txBody>
          <a:bodyPr>
            <a:noAutofit/>
          </a:bodyPr>
          <a:lstStyle/>
          <a:p>
            <a:r>
              <a:rPr lang="en-US" altLang="zh-TW" sz="4400" b="1" dirty="0" smtClean="0"/>
              <a:t>A Phrase Mining Framework for Recursive Construction of a Topical Hierarchy</a:t>
            </a:r>
            <a:endParaRPr lang="zh-TW" altLang="en-US" sz="4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2533" y="2755075"/>
            <a:ext cx="8046460" cy="3325091"/>
          </a:xfrm>
        </p:spPr>
        <p:txBody>
          <a:bodyPr>
            <a:normAutofit/>
          </a:bodyPr>
          <a:lstStyle/>
          <a:p>
            <a:r>
              <a:rPr lang="en-US" altLang="zh-TW" sz="2400" b="1" dirty="0" smtClean="0"/>
              <a:t>Date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/>
              <a:t>2014/04/15</a:t>
            </a:r>
          </a:p>
          <a:p>
            <a:r>
              <a:rPr lang="en-US" altLang="zh-TW" sz="2400" b="1" dirty="0" smtClean="0"/>
              <a:t>Source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/>
              <a:t>KDD’13</a:t>
            </a:r>
          </a:p>
          <a:p>
            <a:r>
              <a:rPr lang="en-US" altLang="zh-TW" sz="2400" b="1" dirty="0" smtClean="0"/>
              <a:t>Authors</a:t>
            </a:r>
            <a:r>
              <a:rPr lang="zh-TW" altLang="en-US" sz="2400" b="1" dirty="0" smtClean="0"/>
              <a:t>：</a:t>
            </a:r>
            <a:r>
              <a:rPr lang="en-US" altLang="zh-TW" sz="2400" b="1" dirty="0"/>
              <a:t>Chi Wang, Marina </a:t>
            </a:r>
            <a:r>
              <a:rPr lang="en-US" altLang="zh-TW" sz="2400" b="1" dirty="0" err="1"/>
              <a:t>Danilevsky</a:t>
            </a:r>
            <a:r>
              <a:rPr lang="en-US" altLang="zh-TW" sz="2400" b="1" dirty="0"/>
              <a:t>, </a:t>
            </a:r>
            <a:r>
              <a:rPr lang="en-US" altLang="zh-TW" sz="2400" b="1" dirty="0" err="1"/>
              <a:t>Nihit</a:t>
            </a:r>
            <a:r>
              <a:rPr lang="en-US" altLang="zh-TW" sz="2400" b="1" dirty="0"/>
              <a:t> Desai</a:t>
            </a:r>
            <a:r>
              <a:rPr lang="en-US" altLang="zh-TW" sz="2400" b="1" dirty="0" smtClean="0"/>
              <a:t>,</a:t>
            </a:r>
            <a:endParaRPr lang="en-US" altLang="zh-TW" sz="2400" b="1" dirty="0"/>
          </a:p>
          <a:p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         </a:t>
            </a:r>
            <a:r>
              <a:rPr lang="en-US" altLang="zh-TW" sz="2400" b="1" dirty="0" err="1" smtClean="0"/>
              <a:t>Yinan</a:t>
            </a:r>
            <a:r>
              <a:rPr lang="en-US" altLang="zh-TW" sz="2400" b="1" dirty="0" smtClean="0"/>
              <a:t> </a:t>
            </a:r>
            <a:r>
              <a:rPr lang="en-US" altLang="zh-TW" sz="2400" b="1" dirty="0"/>
              <a:t>Zhang, Phuong Nguyen, </a:t>
            </a:r>
            <a:r>
              <a:rPr lang="en-US" altLang="zh-TW" sz="2400" b="1" dirty="0" err="1"/>
              <a:t>Thrivikrama</a:t>
            </a:r>
            <a:r>
              <a:rPr lang="en-US" altLang="zh-TW" sz="2400" b="1" dirty="0"/>
              <a:t> </a:t>
            </a:r>
            <a:r>
              <a:rPr lang="en-US" altLang="zh-TW" sz="2400" b="1" dirty="0" err="1"/>
              <a:t>Taula</a:t>
            </a:r>
            <a:r>
              <a:rPr lang="en-US" altLang="zh-TW" sz="2400" b="1" dirty="0"/>
              <a:t>, </a:t>
            </a:r>
            <a:r>
              <a:rPr lang="en-US" altLang="zh-TW" sz="2400" b="1" dirty="0" smtClean="0"/>
              <a:t> </a:t>
            </a:r>
          </a:p>
          <a:p>
            <a:r>
              <a:rPr lang="en-US" altLang="zh-TW" sz="2400" b="1" dirty="0"/>
              <a:t> </a:t>
            </a:r>
            <a:r>
              <a:rPr lang="en-US" altLang="zh-TW" sz="2400" b="1" dirty="0" smtClean="0"/>
              <a:t>                    </a:t>
            </a:r>
            <a:r>
              <a:rPr lang="en-US" altLang="zh-TW" sz="2400" b="1" dirty="0" err="1" smtClean="0"/>
              <a:t>Jiawei</a:t>
            </a:r>
            <a:r>
              <a:rPr lang="en-US" altLang="zh-TW" sz="2400" b="1" dirty="0" smtClean="0"/>
              <a:t> Han</a:t>
            </a:r>
          </a:p>
          <a:p>
            <a:r>
              <a:rPr lang="en-US" altLang="zh-TW" sz="2400" b="1" dirty="0" smtClean="0"/>
              <a:t>Advisor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/>
              <a:t>Prof.</a:t>
            </a:r>
            <a:r>
              <a:rPr lang="zh-TW" altLang="en-US" sz="2400" b="1" dirty="0" smtClean="0"/>
              <a:t> </a:t>
            </a:r>
            <a:r>
              <a:rPr lang="en-US" altLang="zh-TW" sz="2400" b="1" dirty="0" err="1" smtClean="0"/>
              <a:t>Jia</a:t>
            </a:r>
            <a:r>
              <a:rPr lang="en-US" altLang="zh-TW" sz="2400" b="1" dirty="0" smtClean="0"/>
              <a:t>-Ling,</a:t>
            </a:r>
            <a:r>
              <a:rPr lang="zh-TW" altLang="en-US" sz="2400" b="1" dirty="0" smtClean="0"/>
              <a:t> </a:t>
            </a:r>
            <a:r>
              <a:rPr lang="en-US" altLang="zh-TW" sz="2400" b="1" dirty="0" err="1" smtClean="0"/>
              <a:t>Koh</a:t>
            </a:r>
            <a:endParaRPr lang="en-US" altLang="zh-TW" sz="2400" b="1" dirty="0" smtClean="0"/>
          </a:p>
          <a:p>
            <a:r>
              <a:rPr lang="en-US" altLang="zh-TW" sz="2400" b="1" dirty="0" smtClean="0"/>
              <a:t>Speaker</a:t>
            </a:r>
            <a:r>
              <a:rPr lang="zh-TW" altLang="en-US" sz="2400" b="1" dirty="0" smtClean="0"/>
              <a:t>：</a:t>
            </a:r>
            <a:r>
              <a:rPr lang="en-US" altLang="zh-TW" sz="2400" b="1" dirty="0" smtClean="0"/>
              <a:t>Shun-Chen,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Cheng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9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18" y="1123836"/>
            <a:ext cx="3506282" cy="460118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Construct term co-occurrence network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635000"/>
            <a:ext cx="7865532" cy="1969639"/>
          </a:xfrm>
        </p:spPr>
        <p:txBody>
          <a:bodyPr anchor="t">
            <a:normAutofit/>
          </a:bodyPr>
          <a:lstStyle/>
          <a:p>
            <a:r>
              <a:rPr lang="en-US" altLang="zh-TW" dirty="0" smtClean="0"/>
              <a:t>Root </a:t>
            </a:r>
            <a:r>
              <a:rPr lang="en-US" altLang="zh-TW" dirty="0"/>
              <a:t>node o is associated with the term co-occurrence </a:t>
            </a:r>
            <a:r>
              <a:rPr lang="en-US" altLang="zh-TW" dirty="0" smtClean="0"/>
              <a:t>network constructed </a:t>
            </a:r>
            <a:r>
              <a:rPr lang="en-US" altLang="zh-TW" dirty="0"/>
              <a:t>from the collection of </a:t>
            </a:r>
            <a:r>
              <a:rPr lang="en-US" altLang="zh-TW" dirty="0" smtClean="0"/>
              <a:t>content-representative documents.</a:t>
            </a:r>
          </a:p>
          <a:p>
            <a:r>
              <a:rPr lang="en-US" altLang="zh-TW" dirty="0" smtClean="0"/>
              <a:t>a  set of nodes </a:t>
            </a:r>
            <a:r>
              <a:rPr lang="en-US" altLang="zh-TW" b="1" i="1" dirty="0" smtClean="0"/>
              <a:t>W</a:t>
            </a:r>
            <a:r>
              <a:rPr lang="en-US" altLang="zh-TW" dirty="0" smtClean="0"/>
              <a:t>, a set of links </a:t>
            </a:r>
            <a:r>
              <a:rPr lang="en-US" altLang="zh-TW" b="1" i="1" dirty="0" smtClean="0"/>
              <a:t>E </a:t>
            </a:r>
          </a:p>
          <a:p>
            <a:endParaRPr lang="en-US" altLang="zh-TW" b="1" i="1" dirty="0" smtClean="0"/>
          </a:p>
          <a:p>
            <a:r>
              <a:rPr lang="en-US" altLang="zh-TW" b="1" i="1" dirty="0" smtClean="0"/>
              <a:t>Ex</a:t>
            </a:r>
            <a:r>
              <a:rPr lang="zh-TW" altLang="en-US" b="1" i="1" dirty="0" smtClean="0"/>
              <a:t>：</a:t>
            </a:r>
            <a:r>
              <a:rPr lang="en-US" altLang="zh-TW" dirty="0"/>
              <a:t> </a:t>
            </a:r>
            <a:r>
              <a:rPr lang="en-US" altLang="zh-TW" dirty="0" smtClean="0"/>
              <a:t>words in content-representative documents = {A, B, C, D, E}</a:t>
            </a:r>
          </a:p>
          <a:p>
            <a:endParaRPr lang="en-US" altLang="zh-TW" b="1" i="1" dirty="0" smtClean="0"/>
          </a:p>
          <a:p>
            <a:endParaRPr lang="zh-TW" altLang="en-US" b="1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171176"/>
              </p:ext>
            </p:extLst>
          </p:nvPr>
        </p:nvGraphicFramePr>
        <p:xfrm>
          <a:off x="10820400" y="551735"/>
          <a:ext cx="4381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1" name="方程式" r:id="rId3" imgW="215640" imgH="203040" progId="Equation.3">
                  <p:embed/>
                </p:oleObj>
              </mc:Choice>
              <mc:Fallback>
                <p:oleObj name="方程式" r:id="rId3" imgW="2156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20400" y="551735"/>
                        <a:ext cx="4381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0089"/>
              </p:ext>
            </p:extLst>
          </p:nvPr>
        </p:nvGraphicFramePr>
        <p:xfrm>
          <a:off x="4127500" y="2567254"/>
          <a:ext cx="62777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2" name="方程式" r:id="rId5" imgW="279360" imgH="203040" progId="Equation.3">
                  <p:embed/>
                </p:oleObj>
              </mc:Choice>
              <mc:Fallback>
                <p:oleObj name="方程式" r:id="rId5" imgW="279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7500" y="2567254"/>
                        <a:ext cx="62777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弧形接點 43"/>
          <p:cNvCxnSpPr/>
          <p:nvPr/>
        </p:nvCxnSpPr>
        <p:spPr>
          <a:xfrm>
            <a:off x="7584385" y="4316595"/>
            <a:ext cx="581715" cy="293505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群組 61"/>
          <p:cNvGrpSpPr/>
          <p:nvPr/>
        </p:nvGrpSpPr>
        <p:grpSpPr>
          <a:xfrm>
            <a:off x="4737102" y="2726004"/>
            <a:ext cx="3357034" cy="2582798"/>
            <a:chOff x="5473700" y="3956051"/>
            <a:chExt cx="3357034" cy="2582798"/>
          </a:xfrm>
        </p:grpSpPr>
        <p:sp>
          <p:nvSpPr>
            <p:cNvPr id="6" name="橢圓 5"/>
            <p:cNvSpPr/>
            <p:nvPr/>
          </p:nvSpPr>
          <p:spPr>
            <a:xfrm>
              <a:off x="6769100" y="3956051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8144934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473700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60960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74676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接點 12"/>
            <p:cNvCxnSpPr>
              <a:stCxn id="8" idx="7"/>
              <a:endCxn id="6" idx="2"/>
            </p:cNvCxnSpPr>
            <p:nvPr/>
          </p:nvCxnSpPr>
          <p:spPr>
            <a:xfrm flipV="1">
              <a:off x="6059067" y="4254501"/>
              <a:ext cx="710033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10" idx="7"/>
              <a:endCxn id="7" idx="4"/>
            </p:cNvCxnSpPr>
            <p:nvPr/>
          </p:nvCxnSpPr>
          <p:spPr>
            <a:xfrm flipV="1">
              <a:off x="8052967" y="5238750"/>
              <a:ext cx="434867" cy="790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9" idx="0"/>
              <a:endCxn id="8" idx="5"/>
            </p:cNvCxnSpPr>
            <p:nvPr/>
          </p:nvCxnSpPr>
          <p:spPr>
            <a:xfrm flipH="1" flipV="1">
              <a:off x="6059067" y="5151336"/>
              <a:ext cx="379833" cy="79061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7" idx="1"/>
              <a:endCxn id="6" idx="6"/>
            </p:cNvCxnSpPr>
            <p:nvPr/>
          </p:nvCxnSpPr>
          <p:spPr>
            <a:xfrm flipH="1" flipV="1">
              <a:off x="7454900" y="4254501"/>
              <a:ext cx="790467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9" idx="6"/>
              <a:endCxn id="10" idx="2"/>
            </p:cNvCxnSpPr>
            <p:nvPr/>
          </p:nvCxnSpPr>
          <p:spPr>
            <a:xfrm>
              <a:off x="6781800" y="6240399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8" idx="6"/>
              <a:endCxn id="7" idx="2"/>
            </p:cNvCxnSpPr>
            <p:nvPr/>
          </p:nvCxnSpPr>
          <p:spPr>
            <a:xfrm>
              <a:off x="6159500" y="4940300"/>
              <a:ext cx="198543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9" idx="7"/>
              <a:endCxn id="6" idx="4"/>
            </p:cNvCxnSpPr>
            <p:nvPr/>
          </p:nvCxnSpPr>
          <p:spPr>
            <a:xfrm flipV="1">
              <a:off x="6681367" y="4552951"/>
              <a:ext cx="430633" cy="1476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8" idx="6"/>
              <a:endCxn id="10" idx="1"/>
            </p:cNvCxnSpPr>
            <p:nvPr/>
          </p:nvCxnSpPr>
          <p:spPr>
            <a:xfrm>
              <a:off x="6159500" y="4940300"/>
              <a:ext cx="1408533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9" idx="7"/>
              <a:endCxn id="7" idx="2"/>
            </p:cNvCxnSpPr>
            <p:nvPr/>
          </p:nvCxnSpPr>
          <p:spPr>
            <a:xfrm flipV="1">
              <a:off x="6681367" y="4940300"/>
              <a:ext cx="1463567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10" idx="1"/>
              <a:endCxn id="6" idx="4"/>
            </p:cNvCxnSpPr>
            <p:nvPr/>
          </p:nvCxnSpPr>
          <p:spPr>
            <a:xfrm flipH="1" flipV="1">
              <a:off x="7112000" y="4552951"/>
              <a:ext cx="456033" cy="1476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手繪多邊形 50"/>
            <p:cNvSpPr/>
            <p:nvPr/>
          </p:nvSpPr>
          <p:spPr>
            <a:xfrm>
              <a:off x="6057900" y="4191015"/>
              <a:ext cx="711200" cy="533385"/>
            </a:xfrm>
            <a:custGeom>
              <a:avLst/>
              <a:gdLst>
                <a:gd name="connsiteX0" fmla="*/ 0 w 711200"/>
                <a:gd name="connsiteY0" fmla="*/ 533385 h 533385"/>
                <a:gd name="connsiteX1" fmla="*/ 139700 w 711200"/>
                <a:gd name="connsiteY1" fmla="*/ 50785 h 533385"/>
                <a:gd name="connsiteX2" fmla="*/ 711200 w 711200"/>
                <a:gd name="connsiteY2" fmla="*/ 38085 h 53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533385">
                  <a:moveTo>
                    <a:pt x="0" y="533385"/>
                  </a:moveTo>
                  <a:cubicBezTo>
                    <a:pt x="10583" y="333360"/>
                    <a:pt x="21167" y="133335"/>
                    <a:pt x="139700" y="50785"/>
                  </a:cubicBezTo>
                  <a:cubicBezTo>
                    <a:pt x="258233" y="-31765"/>
                    <a:pt x="484716" y="3160"/>
                    <a:pt x="711200" y="3808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手繪多邊形 51"/>
            <p:cNvSpPr/>
            <p:nvPr/>
          </p:nvSpPr>
          <p:spPr>
            <a:xfrm>
              <a:off x="6052298" y="5181600"/>
              <a:ext cx="399302" cy="762000"/>
            </a:xfrm>
            <a:custGeom>
              <a:avLst/>
              <a:gdLst>
                <a:gd name="connsiteX0" fmla="*/ 18302 w 399302"/>
                <a:gd name="connsiteY0" fmla="*/ 0 h 762000"/>
                <a:gd name="connsiteX1" fmla="*/ 43702 w 399302"/>
                <a:gd name="connsiteY1" fmla="*/ 520700 h 762000"/>
                <a:gd name="connsiteX2" fmla="*/ 399302 w 399302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302" h="762000">
                  <a:moveTo>
                    <a:pt x="18302" y="0"/>
                  </a:moveTo>
                  <a:cubicBezTo>
                    <a:pt x="-748" y="196850"/>
                    <a:pt x="-19798" y="393700"/>
                    <a:pt x="43702" y="520700"/>
                  </a:cubicBezTo>
                  <a:cubicBezTo>
                    <a:pt x="107202" y="647700"/>
                    <a:pt x="253252" y="704850"/>
                    <a:pt x="399302" y="76200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手繪多邊形 52"/>
            <p:cNvSpPr/>
            <p:nvPr/>
          </p:nvSpPr>
          <p:spPr>
            <a:xfrm>
              <a:off x="6083300" y="51435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17500 w 381000"/>
                <a:gd name="connsiteY1" fmla="*/ 330200 h 762000"/>
                <a:gd name="connsiteX2" fmla="*/ 381000 w 381000"/>
                <a:gd name="connsiteY2" fmla="*/ 762000 h 762000"/>
                <a:gd name="connsiteX3" fmla="*/ 381000 w 381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cubicBezTo>
                    <a:pt x="127000" y="101600"/>
                    <a:pt x="254000" y="203200"/>
                    <a:pt x="317500" y="330200"/>
                  </a:cubicBezTo>
                  <a:cubicBezTo>
                    <a:pt x="381000" y="457200"/>
                    <a:pt x="381000" y="762000"/>
                    <a:pt x="381000" y="762000"/>
                  </a:cubicBezTo>
                  <a:lnTo>
                    <a:pt x="381000" y="7620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3869268" y="5527534"/>
            <a:ext cx="7264400" cy="692824"/>
            <a:chOff x="4276984" y="5527419"/>
            <a:chExt cx="7264400" cy="692824"/>
          </a:xfrm>
        </p:grpSpPr>
        <p:sp>
          <p:nvSpPr>
            <p:cNvPr id="63" name="文字方塊 62"/>
            <p:cNvSpPr txBox="1"/>
            <p:nvPr/>
          </p:nvSpPr>
          <p:spPr>
            <a:xfrm>
              <a:off x="4276984" y="5573912"/>
              <a:ext cx="726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number of links           </a:t>
              </a:r>
              <a:r>
                <a:rPr lang="en-US" altLang="zh-TW" dirty="0" smtClean="0"/>
                <a:t>                            3, means 3 documents </a:t>
              </a:r>
              <a:r>
                <a:rPr lang="en-US" altLang="zh-TW" dirty="0"/>
                <a:t>containing both </a:t>
              </a:r>
              <a:r>
                <a:rPr lang="en-US" altLang="zh-TW" dirty="0" smtClean="0"/>
                <a:t>D and E.</a:t>
              </a:r>
              <a:endParaRPr lang="zh-TW" altLang="en-US" dirty="0"/>
            </a:p>
          </p:txBody>
        </p:sp>
        <p:graphicFrame>
          <p:nvGraphicFramePr>
            <p:cNvPr id="64" name="物件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797334"/>
                </p:ext>
              </p:extLst>
            </p:nvPr>
          </p:nvGraphicFramePr>
          <p:xfrm>
            <a:off x="5872952" y="5527419"/>
            <a:ext cx="18669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" name="方程式" r:id="rId7" imgW="634680" imgH="215640" progId="Equation.3">
                    <p:embed/>
                  </p:oleObj>
                </mc:Choice>
                <mc:Fallback>
                  <p:oleObj name="方程式" r:id="rId7" imgW="6346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72952" y="5527419"/>
                          <a:ext cx="1866900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群組 69"/>
          <p:cNvGrpSpPr/>
          <p:nvPr/>
        </p:nvGrpSpPr>
        <p:grpSpPr>
          <a:xfrm>
            <a:off x="5313609" y="3928519"/>
            <a:ext cx="412002" cy="800100"/>
            <a:chOff x="4245452" y="4397588"/>
            <a:chExt cx="412002" cy="800100"/>
          </a:xfrm>
        </p:grpSpPr>
        <p:cxnSp>
          <p:nvCxnSpPr>
            <p:cNvPr id="67" name="直線接點 66"/>
            <p:cNvCxnSpPr/>
            <p:nvPr/>
          </p:nvCxnSpPr>
          <p:spPr>
            <a:xfrm flipH="1" flipV="1">
              <a:off x="4252221" y="4405424"/>
              <a:ext cx="379833" cy="790613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手繪多邊形 67"/>
            <p:cNvSpPr/>
            <p:nvPr/>
          </p:nvSpPr>
          <p:spPr>
            <a:xfrm>
              <a:off x="4245452" y="4435688"/>
              <a:ext cx="399302" cy="762000"/>
            </a:xfrm>
            <a:custGeom>
              <a:avLst/>
              <a:gdLst>
                <a:gd name="connsiteX0" fmla="*/ 18302 w 399302"/>
                <a:gd name="connsiteY0" fmla="*/ 0 h 762000"/>
                <a:gd name="connsiteX1" fmla="*/ 43702 w 399302"/>
                <a:gd name="connsiteY1" fmla="*/ 520700 h 762000"/>
                <a:gd name="connsiteX2" fmla="*/ 399302 w 399302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302" h="762000">
                  <a:moveTo>
                    <a:pt x="18302" y="0"/>
                  </a:moveTo>
                  <a:cubicBezTo>
                    <a:pt x="-748" y="196850"/>
                    <a:pt x="-19798" y="393700"/>
                    <a:pt x="43702" y="520700"/>
                  </a:cubicBezTo>
                  <a:cubicBezTo>
                    <a:pt x="107202" y="647700"/>
                    <a:pt x="253252" y="704850"/>
                    <a:pt x="399302" y="762000"/>
                  </a:cubicBez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手繪多邊形 68"/>
            <p:cNvSpPr/>
            <p:nvPr/>
          </p:nvSpPr>
          <p:spPr>
            <a:xfrm>
              <a:off x="4276454" y="4397588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17500 w 381000"/>
                <a:gd name="connsiteY1" fmla="*/ 330200 h 762000"/>
                <a:gd name="connsiteX2" fmla="*/ 381000 w 381000"/>
                <a:gd name="connsiteY2" fmla="*/ 762000 h 762000"/>
                <a:gd name="connsiteX3" fmla="*/ 381000 w 381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cubicBezTo>
                    <a:pt x="127000" y="101600"/>
                    <a:pt x="254000" y="203200"/>
                    <a:pt x="317500" y="330200"/>
                  </a:cubicBezTo>
                  <a:cubicBezTo>
                    <a:pt x="381000" y="457200"/>
                    <a:pt x="381000" y="762000"/>
                    <a:pt x="381000" y="762000"/>
                  </a:cubicBezTo>
                  <a:lnTo>
                    <a:pt x="381000" y="762000"/>
                  </a:lnTo>
                </a:path>
              </a:pathLst>
            </a:cu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3" name="群組 72"/>
          <p:cNvGrpSpPr/>
          <p:nvPr/>
        </p:nvGrpSpPr>
        <p:grpSpPr>
          <a:xfrm>
            <a:off x="8244973" y="4398207"/>
            <a:ext cx="3341656" cy="657522"/>
            <a:chOff x="8956951" y="4371907"/>
            <a:chExt cx="3341656" cy="657522"/>
          </a:xfrm>
        </p:grpSpPr>
        <p:sp>
          <p:nvSpPr>
            <p:cNvPr id="45" name="文字方塊 44"/>
            <p:cNvSpPr txBox="1"/>
            <p:nvPr/>
          </p:nvSpPr>
          <p:spPr>
            <a:xfrm>
              <a:off x="9398966" y="4383098"/>
              <a:ext cx="2899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: a co-occurrence of the </a:t>
              </a:r>
              <a:r>
                <a:rPr lang="en-US" altLang="zh-TW" dirty="0"/>
                <a:t>two </a:t>
              </a:r>
              <a:r>
                <a:rPr lang="en-US" altLang="zh-TW" dirty="0" smtClean="0"/>
                <a:t>terms(B, C) </a:t>
              </a:r>
              <a:r>
                <a:rPr lang="en-US" altLang="zh-TW" dirty="0"/>
                <a:t>in a document</a:t>
              </a:r>
              <a:endParaRPr lang="zh-TW" altLang="en-US" dirty="0"/>
            </a:p>
          </p:txBody>
        </p:sp>
        <p:graphicFrame>
          <p:nvGraphicFramePr>
            <p:cNvPr id="71" name="物件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4060595"/>
                </p:ext>
              </p:extLst>
            </p:nvPr>
          </p:nvGraphicFramePr>
          <p:xfrm>
            <a:off x="8956951" y="4371907"/>
            <a:ext cx="70961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" name="方程式" r:id="rId9" imgW="241200" imgH="228600" progId="Equation.3">
                    <p:embed/>
                  </p:oleObj>
                </mc:Choice>
                <mc:Fallback>
                  <p:oleObj name="方程式" r:id="rId9" imgW="241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56951" y="4371907"/>
                          <a:ext cx="709613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79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7000" y="1123837"/>
            <a:ext cx="3263899" cy="4601183"/>
          </a:xfrm>
        </p:spPr>
        <p:txBody>
          <a:bodyPr>
            <a:normAutofit/>
          </a:bodyPr>
          <a:lstStyle/>
          <a:p>
            <a:r>
              <a:rPr lang="en-US" altLang="zh-TW" sz="4000" b="1" dirty="0" smtClean="0"/>
              <a:t>Clustering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-EM algorithm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0753" y="3813384"/>
            <a:ext cx="7315200" cy="7720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rgbClr val="FF0000"/>
                </a:solidFill>
              </a:rPr>
              <a:t>total </a:t>
            </a:r>
            <a:r>
              <a:rPr lang="en-US" altLang="zh-TW" b="1" dirty="0">
                <a:solidFill>
                  <a:srgbClr val="FF0000"/>
                </a:solidFill>
              </a:rPr>
              <a:t>link frequency </a:t>
            </a:r>
            <a:r>
              <a:rPr lang="en-US" altLang="zh-TW" dirty="0">
                <a:solidFill>
                  <a:schemeClr val="tx1"/>
                </a:solidFill>
              </a:rPr>
              <a:t>between </a:t>
            </a:r>
            <a:r>
              <a:rPr lang="en-US" altLang="zh-TW" dirty="0" err="1">
                <a:solidFill>
                  <a:schemeClr val="tx1"/>
                </a:solidFill>
              </a:rPr>
              <a:t>wi</a:t>
            </a:r>
            <a:r>
              <a:rPr lang="en-US" altLang="zh-TW" dirty="0">
                <a:solidFill>
                  <a:schemeClr val="tx1"/>
                </a:solidFill>
              </a:rPr>
              <a:t> and </a:t>
            </a:r>
            <a:r>
              <a:rPr lang="en-US" altLang="zh-TW" dirty="0" err="1" smtClean="0">
                <a:solidFill>
                  <a:schemeClr val="tx1"/>
                </a:solidFill>
              </a:rPr>
              <a:t>wj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878761" y="1626776"/>
            <a:ext cx="2491314" cy="2050288"/>
            <a:chOff x="5473700" y="3956051"/>
            <a:chExt cx="3357034" cy="2582798"/>
          </a:xfrm>
        </p:grpSpPr>
        <p:sp>
          <p:nvSpPr>
            <p:cNvPr id="6" name="橢圓 5"/>
            <p:cNvSpPr/>
            <p:nvPr/>
          </p:nvSpPr>
          <p:spPr>
            <a:xfrm>
              <a:off x="6769100" y="3956051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8144934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473700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60960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74676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8" idx="7"/>
              <a:endCxn id="6" idx="2"/>
            </p:cNvCxnSpPr>
            <p:nvPr/>
          </p:nvCxnSpPr>
          <p:spPr>
            <a:xfrm flipV="1">
              <a:off x="6059067" y="4254501"/>
              <a:ext cx="710033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10" idx="7"/>
              <a:endCxn id="7" idx="4"/>
            </p:cNvCxnSpPr>
            <p:nvPr/>
          </p:nvCxnSpPr>
          <p:spPr>
            <a:xfrm flipV="1">
              <a:off x="8052967" y="5238750"/>
              <a:ext cx="434867" cy="790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9" idx="0"/>
              <a:endCxn id="8" idx="5"/>
            </p:cNvCxnSpPr>
            <p:nvPr/>
          </p:nvCxnSpPr>
          <p:spPr>
            <a:xfrm flipH="1" flipV="1">
              <a:off x="6059067" y="5151336"/>
              <a:ext cx="379833" cy="79061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1"/>
              <a:endCxn id="6" idx="6"/>
            </p:cNvCxnSpPr>
            <p:nvPr/>
          </p:nvCxnSpPr>
          <p:spPr>
            <a:xfrm flipH="1" flipV="1">
              <a:off x="7454900" y="4254501"/>
              <a:ext cx="790467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9" idx="6"/>
              <a:endCxn id="10" idx="2"/>
            </p:cNvCxnSpPr>
            <p:nvPr/>
          </p:nvCxnSpPr>
          <p:spPr>
            <a:xfrm>
              <a:off x="6781800" y="6240399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9" idx="7"/>
              <a:endCxn id="6" idx="4"/>
            </p:cNvCxnSpPr>
            <p:nvPr/>
          </p:nvCxnSpPr>
          <p:spPr>
            <a:xfrm flipV="1">
              <a:off x="6681367" y="4552951"/>
              <a:ext cx="430633" cy="1476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8" idx="6"/>
              <a:endCxn id="10" idx="1"/>
            </p:cNvCxnSpPr>
            <p:nvPr/>
          </p:nvCxnSpPr>
          <p:spPr>
            <a:xfrm>
              <a:off x="6159500" y="4940300"/>
              <a:ext cx="1408533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9" idx="7"/>
              <a:endCxn id="7" idx="2"/>
            </p:cNvCxnSpPr>
            <p:nvPr/>
          </p:nvCxnSpPr>
          <p:spPr>
            <a:xfrm flipV="1">
              <a:off x="6681367" y="4940300"/>
              <a:ext cx="1463567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手繪多邊形 21"/>
            <p:cNvSpPr/>
            <p:nvPr/>
          </p:nvSpPr>
          <p:spPr>
            <a:xfrm>
              <a:off x="6052298" y="5181600"/>
              <a:ext cx="399302" cy="762000"/>
            </a:xfrm>
            <a:custGeom>
              <a:avLst/>
              <a:gdLst>
                <a:gd name="connsiteX0" fmla="*/ 18302 w 399302"/>
                <a:gd name="connsiteY0" fmla="*/ 0 h 762000"/>
                <a:gd name="connsiteX1" fmla="*/ 43702 w 399302"/>
                <a:gd name="connsiteY1" fmla="*/ 520700 h 762000"/>
                <a:gd name="connsiteX2" fmla="*/ 399302 w 399302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302" h="762000">
                  <a:moveTo>
                    <a:pt x="18302" y="0"/>
                  </a:moveTo>
                  <a:cubicBezTo>
                    <a:pt x="-748" y="196850"/>
                    <a:pt x="-19798" y="393700"/>
                    <a:pt x="43702" y="520700"/>
                  </a:cubicBezTo>
                  <a:cubicBezTo>
                    <a:pt x="107202" y="647700"/>
                    <a:pt x="253252" y="704850"/>
                    <a:pt x="399302" y="76200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9230436" y="1746137"/>
            <a:ext cx="2514791" cy="1912036"/>
            <a:chOff x="8744210" y="747221"/>
            <a:chExt cx="2514791" cy="1912036"/>
          </a:xfrm>
        </p:grpSpPr>
        <p:sp>
          <p:nvSpPr>
            <p:cNvPr id="25" name="橢圓 24"/>
            <p:cNvSpPr/>
            <p:nvPr/>
          </p:nvSpPr>
          <p:spPr>
            <a:xfrm>
              <a:off x="9398534" y="747221"/>
              <a:ext cx="1098548" cy="98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topic1</a:t>
              </a:r>
              <a:endParaRPr lang="zh-TW" altLang="en-US" sz="2000" b="1" dirty="0"/>
            </a:p>
          </p:txBody>
        </p:sp>
        <p:sp>
          <p:nvSpPr>
            <p:cNvPr id="28" name="橢圓 27"/>
            <p:cNvSpPr/>
            <p:nvPr/>
          </p:nvSpPr>
          <p:spPr>
            <a:xfrm>
              <a:off x="8744210" y="1675008"/>
              <a:ext cx="1098548" cy="98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topic2</a:t>
              </a:r>
              <a:endParaRPr lang="zh-TW" altLang="en-US" sz="2000" b="1" dirty="0"/>
            </a:p>
          </p:txBody>
        </p:sp>
        <p:sp>
          <p:nvSpPr>
            <p:cNvPr id="29" name="橢圓 28"/>
            <p:cNvSpPr/>
            <p:nvPr/>
          </p:nvSpPr>
          <p:spPr>
            <a:xfrm>
              <a:off x="10160453" y="1647650"/>
              <a:ext cx="1098548" cy="9842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topic3</a:t>
              </a:r>
              <a:endParaRPr lang="zh-TW" altLang="en-US" sz="2000" b="1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6633584" y="2213941"/>
            <a:ext cx="2373316" cy="800571"/>
            <a:chOff x="6516274" y="1004476"/>
            <a:chExt cx="2373316" cy="800571"/>
          </a:xfrm>
        </p:grpSpPr>
        <p:sp>
          <p:nvSpPr>
            <p:cNvPr id="24" name="向右箭號 23"/>
            <p:cNvSpPr/>
            <p:nvPr/>
          </p:nvSpPr>
          <p:spPr>
            <a:xfrm>
              <a:off x="6516274" y="1246247"/>
              <a:ext cx="2373316" cy="558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652981" y="1004476"/>
              <a:ext cx="201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K child topics(K=3)</a:t>
              </a:r>
              <a:endParaRPr lang="zh-TW" altLang="en-US" dirty="0"/>
            </a:p>
          </p:txBody>
        </p:sp>
      </p:grpSp>
      <p:graphicFrame>
        <p:nvGraphicFramePr>
          <p:cNvPr id="33" name="物件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93299"/>
              </p:ext>
            </p:extLst>
          </p:nvPr>
        </p:nvGraphicFramePr>
        <p:xfrm>
          <a:off x="8570963" y="3885841"/>
          <a:ext cx="15716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6" name="方程式" r:id="rId3" imgW="774360" imgH="291960" progId="Equation.3">
                  <p:embed/>
                </p:oleObj>
              </mc:Choice>
              <mc:Fallback>
                <p:oleObj name="方程式" r:id="rId3" imgW="7743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0963" y="3885841"/>
                        <a:ext cx="157162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t="7160" r="28348" b="7596"/>
          <a:stretch/>
        </p:blipFill>
        <p:spPr>
          <a:xfrm rot="21076482">
            <a:off x="4111958" y="4606123"/>
            <a:ext cx="1144457" cy="138155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5544218" y="4941006"/>
            <a:ext cx="3774665" cy="515938"/>
            <a:chOff x="5544218" y="4941006"/>
            <a:chExt cx="3774665" cy="515938"/>
          </a:xfrm>
        </p:grpSpPr>
        <p:graphicFrame>
          <p:nvGraphicFramePr>
            <p:cNvPr id="32" name="物件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6099539"/>
                </p:ext>
              </p:extLst>
            </p:nvPr>
          </p:nvGraphicFramePr>
          <p:xfrm>
            <a:off x="7005140" y="4941006"/>
            <a:ext cx="334962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7" name="方程式" r:id="rId6" imgW="164880" imgH="253800" progId="Equation.3">
                    <p:embed/>
                  </p:oleObj>
                </mc:Choice>
                <mc:Fallback>
                  <p:oleObj name="方程式" r:id="rId6" imgW="16488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005140" y="4941006"/>
                          <a:ext cx="334962" cy="515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矩形圖說文字 34"/>
            <p:cNvSpPr/>
            <p:nvPr/>
          </p:nvSpPr>
          <p:spPr>
            <a:xfrm>
              <a:off x="5544218" y="4952166"/>
              <a:ext cx="3774665" cy="503670"/>
            </a:xfrm>
            <a:prstGeom prst="wedgeRectCallout">
              <a:avLst>
                <a:gd name="adj1" fmla="val -60521"/>
                <a:gd name="adj2" fmla="val -38573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>
                  <a:solidFill>
                    <a:schemeClr val="tx1"/>
                  </a:solidFill>
                </a:rPr>
                <a:t>estimate        for z = 1 … k</a:t>
              </a:r>
              <a:r>
                <a:rPr lang="en-US" altLang="zh-TW" sz="2400" b="1" dirty="0" smtClean="0">
                  <a:solidFill>
                    <a:schemeClr val="tx1"/>
                  </a:solidFill>
                </a:rPr>
                <a:t>.</a:t>
              </a:r>
              <a:endParaRPr lang="en-US" altLang="zh-TW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8545562" y="3911240"/>
            <a:ext cx="395029" cy="6127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2" name="群組 51"/>
          <p:cNvGrpSpPr/>
          <p:nvPr/>
        </p:nvGrpSpPr>
        <p:grpSpPr>
          <a:xfrm>
            <a:off x="3580902" y="573646"/>
            <a:ext cx="8547100" cy="954107"/>
            <a:chOff x="3506111" y="520753"/>
            <a:chExt cx="8547100" cy="954107"/>
          </a:xfrm>
        </p:grpSpPr>
        <p:sp>
          <p:nvSpPr>
            <p:cNvPr id="48" name="文字方塊 47"/>
            <p:cNvSpPr txBox="1"/>
            <p:nvPr/>
          </p:nvSpPr>
          <p:spPr>
            <a:xfrm>
              <a:off x="3506111" y="520753"/>
              <a:ext cx="85471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For every non-root </a:t>
              </a:r>
              <a:r>
                <a:rPr lang="en-US" altLang="zh-TW" dirty="0" smtClean="0"/>
                <a:t>node t </a:t>
              </a:r>
              <a:r>
                <a:rPr lang="zh-TW" altLang="en-US" sz="2000" dirty="0" smtClean="0"/>
                <a:t>≠</a:t>
              </a:r>
              <a:r>
                <a:rPr lang="en-US" altLang="zh-TW" dirty="0" smtClean="0"/>
                <a:t>o,</a:t>
              </a:r>
            </a:p>
            <a:p>
              <a:r>
                <a:rPr lang="en-US" altLang="zh-TW" dirty="0" smtClean="0"/>
                <a:t> </a:t>
              </a:r>
              <a:r>
                <a:rPr lang="en-US" altLang="zh-TW" dirty="0"/>
                <a:t>we construct a </a:t>
              </a:r>
              <a:r>
                <a:rPr lang="en-US" altLang="zh-TW" dirty="0" err="1"/>
                <a:t>subnetwork</a:t>
              </a:r>
              <a:r>
                <a:rPr lang="en-US" altLang="zh-TW" dirty="0"/>
                <a:t> </a:t>
              </a:r>
              <a:r>
                <a:rPr lang="zh-TW" altLang="en-US" dirty="0" smtClean="0"/>
                <a:t>          </a:t>
              </a:r>
              <a:r>
                <a:rPr lang="en-US" altLang="zh-TW" dirty="0" smtClean="0"/>
                <a:t>by </a:t>
              </a:r>
              <a:r>
                <a:rPr lang="en-US" altLang="zh-TW" dirty="0"/>
                <a:t>clustering the </a:t>
              </a:r>
              <a:r>
                <a:rPr lang="en-US" altLang="zh-TW" dirty="0" smtClean="0"/>
                <a:t>term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co-occurrence </a:t>
              </a:r>
              <a:r>
                <a:rPr lang="en-US" altLang="zh-TW" dirty="0"/>
                <a:t>network of its parent par(t). </a:t>
              </a:r>
              <a:r>
                <a:rPr lang="zh-TW" altLang="en-US" dirty="0" smtClean="0"/>
                <a:t>           </a:t>
              </a:r>
              <a:r>
                <a:rPr lang="en-US" altLang="zh-TW" dirty="0" smtClean="0"/>
                <a:t>has </a:t>
              </a:r>
              <a:r>
                <a:rPr lang="en-US" altLang="zh-TW" dirty="0"/>
                <a:t>all of </a:t>
              </a:r>
              <a:r>
                <a:rPr lang="en-US" altLang="zh-TW" dirty="0" smtClean="0"/>
                <a:t>the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nodes </a:t>
              </a:r>
              <a:r>
                <a:rPr lang="en-US" altLang="zh-TW" dirty="0"/>
                <a:t>from </a:t>
              </a:r>
              <a:endParaRPr lang="zh-TW" altLang="en-US" dirty="0"/>
            </a:p>
          </p:txBody>
        </p:sp>
        <p:graphicFrame>
          <p:nvGraphicFramePr>
            <p:cNvPr id="49" name="物件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685004"/>
                </p:ext>
              </p:extLst>
            </p:nvPr>
          </p:nvGraphicFramePr>
          <p:xfrm>
            <a:off x="6246038" y="753003"/>
            <a:ext cx="412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8" name="方程式" r:id="rId8" imgW="203040" imgH="203040" progId="Equation.3">
                    <p:embed/>
                  </p:oleObj>
                </mc:Choice>
                <mc:Fallback>
                  <p:oleObj name="方程式" r:id="rId8" imgW="2030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246038" y="753003"/>
                          <a:ext cx="4127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物件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3330098"/>
                </p:ext>
              </p:extLst>
            </p:nvPr>
          </p:nvGraphicFramePr>
          <p:xfrm>
            <a:off x="4964545" y="1058397"/>
            <a:ext cx="41275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69" name="方程式" r:id="rId10" imgW="203040" imgH="203040" progId="Equation.3">
                    <p:embed/>
                  </p:oleObj>
                </mc:Choice>
                <mc:Fallback>
                  <p:oleObj name="方程式" r:id="rId10" imgW="2030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964545" y="1058397"/>
                          <a:ext cx="41275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物件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263376"/>
                </p:ext>
              </p:extLst>
            </p:nvPr>
          </p:nvGraphicFramePr>
          <p:xfrm>
            <a:off x="7811426" y="1044865"/>
            <a:ext cx="749300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70" name="方程式" r:id="rId12" imgW="368280" imgH="203040" progId="Equation.3">
                    <p:embed/>
                  </p:oleObj>
                </mc:Choice>
                <mc:Fallback>
                  <p:oleObj name="方程式" r:id="rId12" imgW="368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811426" y="1044865"/>
                          <a:ext cx="749300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3" name="物件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03461"/>
              </p:ext>
            </p:extLst>
          </p:nvPr>
        </p:nvGraphicFramePr>
        <p:xfrm>
          <a:off x="3487738" y="1793875"/>
          <a:ext cx="4635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1" name="方程式" r:id="rId14" imgW="228600" imgH="203040" progId="Equation.3">
                  <p:embed/>
                </p:oleObj>
              </mc:Choice>
              <mc:Fallback>
                <p:oleObj name="方程式" r:id="rId14" imgW="2286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87738" y="1793875"/>
                        <a:ext cx="4635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物件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11290"/>
              </p:ext>
            </p:extLst>
          </p:nvPr>
        </p:nvGraphicFramePr>
        <p:xfrm>
          <a:off x="9683750" y="1444625"/>
          <a:ext cx="5667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2" name="方程式" r:id="rId16" imgW="279360" imgH="203040" progId="Equation.3">
                  <p:embed/>
                </p:oleObj>
              </mc:Choice>
              <mc:Fallback>
                <p:oleObj name="方程式" r:id="rId16" imgW="279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683750" y="1444625"/>
                        <a:ext cx="566738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物件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05179"/>
              </p:ext>
            </p:extLst>
          </p:nvPr>
        </p:nvGraphicFramePr>
        <p:xfrm>
          <a:off x="9105900" y="2398713"/>
          <a:ext cx="566738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3" name="方程式" r:id="rId18" imgW="279360" imgH="203040" progId="Equation.3">
                  <p:embed/>
                </p:oleObj>
              </mc:Choice>
              <mc:Fallback>
                <p:oleObj name="方程式" r:id="rId18" imgW="279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05900" y="2398713"/>
                        <a:ext cx="566738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物件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060016"/>
              </p:ext>
            </p:extLst>
          </p:nvPr>
        </p:nvGraphicFramePr>
        <p:xfrm>
          <a:off x="11534775" y="2384425"/>
          <a:ext cx="5683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" name="方程式" r:id="rId20" imgW="279360" imgH="203040" progId="Equation.3">
                  <p:embed/>
                </p:oleObj>
              </mc:Choice>
              <mc:Fallback>
                <p:oleObj name="方程式" r:id="rId20" imgW="2793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534775" y="2384425"/>
                        <a:ext cx="5683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0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00" y="1123837"/>
            <a:ext cx="3276599" cy="460118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Clustering</a:t>
            </a:r>
            <a:br>
              <a:rPr lang="en-US" altLang="zh-TW" sz="4000" b="1" dirty="0"/>
            </a:br>
            <a:r>
              <a:rPr lang="en-US" altLang="zh-TW" sz="4000" b="1" dirty="0"/>
              <a:t>-EM algorithm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5963710" y="598076"/>
            <a:ext cx="2989789" cy="2373724"/>
            <a:chOff x="5473700" y="3956051"/>
            <a:chExt cx="3357034" cy="2582798"/>
          </a:xfrm>
        </p:grpSpPr>
        <p:sp>
          <p:nvSpPr>
            <p:cNvPr id="6" name="橢圓 5"/>
            <p:cNvSpPr/>
            <p:nvPr/>
          </p:nvSpPr>
          <p:spPr>
            <a:xfrm>
              <a:off x="6769100" y="3956051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tx1"/>
                  </a:solidFill>
                </a:rPr>
                <a:t>A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8144934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B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5473700" y="4641850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D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60960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E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7467600" y="5941949"/>
              <a:ext cx="685800" cy="5969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tx1"/>
                  </a:solidFill>
                </a:rPr>
                <a:t>C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線接點 10"/>
            <p:cNvCxnSpPr>
              <a:stCxn id="8" idx="7"/>
              <a:endCxn id="6" idx="2"/>
            </p:cNvCxnSpPr>
            <p:nvPr/>
          </p:nvCxnSpPr>
          <p:spPr>
            <a:xfrm flipV="1">
              <a:off x="6059067" y="4254501"/>
              <a:ext cx="710033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stCxn id="10" idx="7"/>
              <a:endCxn id="7" idx="4"/>
            </p:cNvCxnSpPr>
            <p:nvPr/>
          </p:nvCxnSpPr>
          <p:spPr>
            <a:xfrm flipV="1">
              <a:off x="8052967" y="5238750"/>
              <a:ext cx="434867" cy="790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>
              <a:stCxn id="9" idx="0"/>
              <a:endCxn id="8" idx="5"/>
            </p:cNvCxnSpPr>
            <p:nvPr/>
          </p:nvCxnSpPr>
          <p:spPr>
            <a:xfrm flipH="1" flipV="1">
              <a:off x="6059067" y="5151336"/>
              <a:ext cx="379833" cy="79061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1"/>
              <a:endCxn id="6" idx="6"/>
            </p:cNvCxnSpPr>
            <p:nvPr/>
          </p:nvCxnSpPr>
          <p:spPr>
            <a:xfrm flipH="1" flipV="1">
              <a:off x="7454900" y="4254501"/>
              <a:ext cx="790467" cy="4747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>
              <a:stCxn id="9" idx="6"/>
              <a:endCxn id="10" idx="2"/>
            </p:cNvCxnSpPr>
            <p:nvPr/>
          </p:nvCxnSpPr>
          <p:spPr>
            <a:xfrm>
              <a:off x="6781800" y="6240399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>
              <a:stCxn id="8" idx="6"/>
              <a:endCxn id="7" idx="2"/>
            </p:cNvCxnSpPr>
            <p:nvPr/>
          </p:nvCxnSpPr>
          <p:spPr>
            <a:xfrm>
              <a:off x="6159500" y="4940300"/>
              <a:ext cx="198543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stCxn id="9" idx="7"/>
              <a:endCxn id="6" idx="4"/>
            </p:cNvCxnSpPr>
            <p:nvPr/>
          </p:nvCxnSpPr>
          <p:spPr>
            <a:xfrm flipV="1">
              <a:off x="6681367" y="4552951"/>
              <a:ext cx="430633" cy="1476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>
              <a:stCxn id="8" idx="6"/>
              <a:endCxn id="10" idx="1"/>
            </p:cNvCxnSpPr>
            <p:nvPr/>
          </p:nvCxnSpPr>
          <p:spPr>
            <a:xfrm>
              <a:off x="6159500" y="4940300"/>
              <a:ext cx="1408533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9" idx="7"/>
              <a:endCxn id="7" idx="2"/>
            </p:cNvCxnSpPr>
            <p:nvPr/>
          </p:nvCxnSpPr>
          <p:spPr>
            <a:xfrm flipV="1">
              <a:off x="6681367" y="4940300"/>
              <a:ext cx="1463567" cy="10890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>
              <a:stCxn id="10" idx="1"/>
              <a:endCxn id="6" idx="4"/>
            </p:cNvCxnSpPr>
            <p:nvPr/>
          </p:nvCxnSpPr>
          <p:spPr>
            <a:xfrm flipH="1" flipV="1">
              <a:off x="7112000" y="4552951"/>
              <a:ext cx="456033" cy="147641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手繪多邊形 20"/>
            <p:cNvSpPr/>
            <p:nvPr/>
          </p:nvSpPr>
          <p:spPr>
            <a:xfrm>
              <a:off x="6057900" y="4191015"/>
              <a:ext cx="711200" cy="533385"/>
            </a:xfrm>
            <a:custGeom>
              <a:avLst/>
              <a:gdLst>
                <a:gd name="connsiteX0" fmla="*/ 0 w 711200"/>
                <a:gd name="connsiteY0" fmla="*/ 533385 h 533385"/>
                <a:gd name="connsiteX1" fmla="*/ 139700 w 711200"/>
                <a:gd name="connsiteY1" fmla="*/ 50785 h 533385"/>
                <a:gd name="connsiteX2" fmla="*/ 711200 w 711200"/>
                <a:gd name="connsiteY2" fmla="*/ 38085 h 53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200" h="533385">
                  <a:moveTo>
                    <a:pt x="0" y="533385"/>
                  </a:moveTo>
                  <a:cubicBezTo>
                    <a:pt x="10583" y="333360"/>
                    <a:pt x="21167" y="133335"/>
                    <a:pt x="139700" y="50785"/>
                  </a:cubicBezTo>
                  <a:cubicBezTo>
                    <a:pt x="258233" y="-31765"/>
                    <a:pt x="484716" y="3160"/>
                    <a:pt x="711200" y="3808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52298" y="5181600"/>
              <a:ext cx="399302" cy="762000"/>
            </a:xfrm>
            <a:custGeom>
              <a:avLst/>
              <a:gdLst>
                <a:gd name="connsiteX0" fmla="*/ 18302 w 399302"/>
                <a:gd name="connsiteY0" fmla="*/ 0 h 762000"/>
                <a:gd name="connsiteX1" fmla="*/ 43702 w 399302"/>
                <a:gd name="connsiteY1" fmla="*/ 520700 h 762000"/>
                <a:gd name="connsiteX2" fmla="*/ 399302 w 399302"/>
                <a:gd name="connsiteY2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9302" h="762000">
                  <a:moveTo>
                    <a:pt x="18302" y="0"/>
                  </a:moveTo>
                  <a:cubicBezTo>
                    <a:pt x="-748" y="196850"/>
                    <a:pt x="-19798" y="393700"/>
                    <a:pt x="43702" y="520700"/>
                  </a:cubicBezTo>
                  <a:cubicBezTo>
                    <a:pt x="107202" y="647700"/>
                    <a:pt x="253252" y="704850"/>
                    <a:pt x="399302" y="76200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6083300" y="5143500"/>
              <a:ext cx="381000" cy="762000"/>
            </a:xfrm>
            <a:custGeom>
              <a:avLst/>
              <a:gdLst>
                <a:gd name="connsiteX0" fmla="*/ 0 w 381000"/>
                <a:gd name="connsiteY0" fmla="*/ 0 h 762000"/>
                <a:gd name="connsiteX1" fmla="*/ 317500 w 381000"/>
                <a:gd name="connsiteY1" fmla="*/ 330200 h 762000"/>
                <a:gd name="connsiteX2" fmla="*/ 381000 w 381000"/>
                <a:gd name="connsiteY2" fmla="*/ 762000 h 762000"/>
                <a:gd name="connsiteX3" fmla="*/ 381000 w 381000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0" h="762000">
                  <a:moveTo>
                    <a:pt x="0" y="0"/>
                  </a:moveTo>
                  <a:cubicBezTo>
                    <a:pt x="127000" y="101600"/>
                    <a:pt x="254000" y="203200"/>
                    <a:pt x="317500" y="330200"/>
                  </a:cubicBezTo>
                  <a:cubicBezTo>
                    <a:pt x="381000" y="457200"/>
                    <a:pt x="381000" y="762000"/>
                    <a:pt x="381000" y="762000"/>
                  </a:cubicBezTo>
                  <a:lnTo>
                    <a:pt x="381000" y="76200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" name="弧形接點 23"/>
          <p:cNvCxnSpPr/>
          <p:nvPr/>
        </p:nvCxnSpPr>
        <p:spPr>
          <a:xfrm rot="10800000" flipV="1">
            <a:off x="5017892" y="1650274"/>
            <a:ext cx="1071282" cy="50854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10912"/>
              </p:ext>
            </p:extLst>
          </p:nvPr>
        </p:nvGraphicFramePr>
        <p:xfrm>
          <a:off x="3996385" y="2284481"/>
          <a:ext cx="1778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方程式" r:id="rId3" imgW="876240" imgH="228600" progId="Equation.3">
                  <p:embed/>
                </p:oleObj>
              </mc:Choice>
              <mc:Fallback>
                <p:oleObj name="方程式" r:id="rId3" imgW="8762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6385" y="2284481"/>
                        <a:ext cx="17780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3798109" y="3146141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probability of generating  </a:t>
            </a:r>
            <a:r>
              <a:rPr lang="en-US" altLang="zh-TW" dirty="0" smtClean="0"/>
              <a:t>a topic-z link between </a:t>
            </a:r>
            <a:r>
              <a:rPr lang="en-US" altLang="zh-TW" dirty="0" err="1" smtClean="0"/>
              <a:t>wi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wj</a:t>
            </a:r>
            <a:r>
              <a:rPr lang="en-US" altLang="zh-TW" dirty="0" smtClean="0"/>
              <a:t>  </a:t>
            </a:r>
          </a:p>
          <a:p>
            <a:r>
              <a:rPr lang="en-US" altLang="zh-TW" dirty="0" smtClean="0"/>
              <a:t>is </a:t>
            </a:r>
            <a:r>
              <a:rPr lang="en-US" altLang="zh-TW" dirty="0"/>
              <a:t>therefore</a:t>
            </a:r>
            <a:endParaRPr lang="zh-TW" altLang="en-US" dirty="0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285" y="3487553"/>
            <a:ext cx="3169814" cy="373368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817">
            <a:off x="3799434" y="4637857"/>
            <a:ext cx="1234449" cy="1349422"/>
          </a:xfrm>
          <a:prstGeom prst="rect">
            <a:avLst/>
          </a:prstGeom>
        </p:spPr>
      </p:pic>
      <p:grpSp>
        <p:nvGrpSpPr>
          <p:cNvPr id="33" name="群組 32"/>
          <p:cNvGrpSpPr/>
          <p:nvPr/>
        </p:nvGrpSpPr>
        <p:grpSpPr>
          <a:xfrm>
            <a:off x="3798109" y="3940068"/>
            <a:ext cx="6231532" cy="419100"/>
            <a:chOff x="4233268" y="3901480"/>
            <a:chExt cx="6231532" cy="419100"/>
          </a:xfrm>
        </p:grpSpPr>
        <p:sp>
          <p:nvSpPr>
            <p:cNvPr id="31" name="文字方塊 30"/>
            <p:cNvSpPr txBox="1"/>
            <p:nvPr/>
          </p:nvSpPr>
          <p:spPr>
            <a:xfrm>
              <a:off x="4233268" y="3951248"/>
              <a:ext cx="6231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If </a:t>
              </a:r>
              <a:r>
                <a:rPr lang="en-US" altLang="zh-TW" dirty="0"/>
                <a:t>repeat the generation of </a:t>
              </a:r>
              <a:r>
                <a:rPr lang="en-US" altLang="zh-TW" dirty="0" smtClean="0"/>
                <a:t>topic-z </a:t>
              </a:r>
              <a:r>
                <a:rPr lang="en-US" altLang="zh-TW" dirty="0"/>
                <a:t>links for  </a:t>
              </a:r>
              <a:r>
                <a:rPr lang="en-US" altLang="zh-TW" dirty="0" smtClean="0"/>
                <a:t>       iterations</a:t>
              </a:r>
              <a:endParaRPr lang="zh-TW" altLang="en-US" dirty="0"/>
            </a:p>
          </p:txBody>
        </p:sp>
        <p:graphicFrame>
          <p:nvGraphicFramePr>
            <p:cNvPr id="32" name="物件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9418863"/>
                </p:ext>
              </p:extLst>
            </p:nvPr>
          </p:nvGraphicFramePr>
          <p:xfrm>
            <a:off x="8327142" y="3901480"/>
            <a:ext cx="3873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1" name="方程式" r:id="rId7" imgW="190440" imgH="215640" progId="Equation.3">
                    <p:embed/>
                  </p:oleObj>
                </mc:Choice>
                <mc:Fallback>
                  <p:oleObj name="方程式" r:id="rId7" imgW="1904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27142" y="3901480"/>
                          <a:ext cx="3873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群組 40"/>
          <p:cNvGrpSpPr/>
          <p:nvPr/>
        </p:nvGrpSpPr>
        <p:grpSpPr>
          <a:xfrm>
            <a:off x="5192670" y="4759398"/>
            <a:ext cx="6046984" cy="978322"/>
            <a:chOff x="5207402" y="4938031"/>
            <a:chExt cx="4231080" cy="923330"/>
          </a:xfrm>
        </p:grpSpPr>
        <p:sp>
          <p:nvSpPr>
            <p:cNvPr id="34" name="文字方塊 33"/>
            <p:cNvSpPr txBox="1"/>
            <p:nvPr/>
          </p:nvSpPr>
          <p:spPr>
            <a:xfrm>
              <a:off x="5207402" y="4938031"/>
              <a:ext cx="4231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The probability of </a:t>
              </a:r>
              <a:r>
                <a:rPr lang="en-US" altLang="zh-TW" dirty="0" smtClean="0"/>
                <a:t>generating</a:t>
              </a:r>
              <a:r>
                <a:rPr lang="zh-TW" altLang="en-US" dirty="0" smtClean="0"/>
                <a:t> </a:t>
              </a:r>
              <a:r>
                <a:rPr lang="en-US" altLang="zh-TW" dirty="0" smtClean="0"/>
                <a:t>a topic-z link between </a:t>
              </a:r>
              <a:r>
                <a:rPr lang="en-US" altLang="zh-TW" dirty="0" err="1" smtClean="0"/>
                <a:t>wi</a:t>
              </a:r>
              <a:r>
                <a:rPr lang="en-US" altLang="zh-TW" dirty="0" smtClean="0"/>
                <a:t> and </a:t>
              </a:r>
              <a:r>
                <a:rPr lang="en-US" altLang="zh-TW" dirty="0" err="1" smtClean="0"/>
                <a:t>wj</a:t>
              </a:r>
              <a:r>
                <a:rPr lang="zh-TW" altLang="en-US" dirty="0" smtClean="0"/>
                <a:t>          </a:t>
              </a:r>
              <a:endParaRPr lang="en-US" altLang="zh-TW" dirty="0" smtClean="0"/>
            </a:p>
            <a:p>
              <a:r>
                <a:rPr lang="zh-TW" altLang="en-US" dirty="0" smtClean="0"/>
                <a:t> </a:t>
              </a:r>
              <a:r>
                <a:rPr lang="en-US" altLang="zh-TW" dirty="0" smtClean="0"/>
                <a:t>=</a:t>
              </a:r>
              <a:r>
                <a:rPr lang="zh-TW" altLang="en-US" dirty="0" smtClean="0"/>
                <a:t>  </a:t>
              </a:r>
              <a:r>
                <a:rPr lang="en-US" altLang="zh-TW" dirty="0"/>
                <a:t>Bernoulli trial with success probability </a:t>
              </a:r>
              <a:endParaRPr lang="zh-TW" altLang="en-US" dirty="0"/>
            </a:p>
          </p:txBody>
        </p:sp>
        <p:pic>
          <p:nvPicPr>
            <p:cNvPr id="36" name="圖片 35"/>
            <p:cNvPicPr>
              <a:picLocks noChangeAspect="1"/>
            </p:cNvPicPr>
            <p:nvPr/>
          </p:nvPicPr>
          <p:blipFill rotWithShape="1">
            <a:blip r:embed="rId5"/>
            <a:srcRect l="79906" t="-4430"/>
            <a:stretch/>
          </p:blipFill>
          <p:spPr>
            <a:xfrm>
              <a:off x="7970204" y="5231164"/>
              <a:ext cx="648288" cy="389909"/>
            </a:xfrm>
            <a:prstGeom prst="rect">
              <a:avLst/>
            </a:prstGeom>
          </p:spPr>
        </p:pic>
      </p:grpSp>
      <p:sp>
        <p:nvSpPr>
          <p:cNvPr id="37" name="向右箭號 36"/>
          <p:cNvSpPr/>
          <p:nvPr/>
        </p:nvSpPr>
        <p:spPr>
          <a:xfrm>
            <a:off x="5275019" y="5517596"/>
            <a:ext cx="460237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2" name="群組 41"/>
          <p:cNvGrpSpPr/>
          <p:nvPr/>
        </p:nvGrpSpPr>
        <p:grpSpPr>
          <a:xfrm>
            <a:off x="5702424" y="5477183"/>
            <a:ext cx="6112898" cy="445559"/>
            <a:chOff x="5873605" y="5854952"/>
            <a:chExt cx="6112898" cy="445559"/>
          </a:xfrm>
        </p:grpSpPr>
        <p:sp>
          <p:nvSpPr>
            <p:cNvPr id="38" name="文字方塊 37"/>
            <p:cNvSpPr txBox="1"/>
            <p:nvPr/>
          </p:nvSpPr>
          <p:spPr>
            <a:xfrm>
              <a:off x="5873605" y="5921243"/>
              <a:ext cx="2080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When           is large,</a:t>
              </a:r>
              <a:endParaRPr lang="zh-TW" altLang="en-US" dirty="0"/>
            </a:p>
          </p:txBody>
        </p:sp>
        <p:graphicFrame>
          <p:nvGraphicFramePr>
            <p:cNvPr id="39" name="物件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4968548"/>
                </p:ext>
              </p:extLst>
            </p:nvPr>
          </p:nvGraphicFramePr>
          <p:xfrm>
            <a:off x="6594325" y="5854952"/>
            <a:ext cx="3873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52" name="方程式" r:id="rId9" imgW="190440" imgH="215640" progId="Equation.3">
                    <p:embed/>
                  </p:oleObj>
                </mc:Choice>
                <mc:Fallback>
                  <p:oleObj name="方程式" r:id="rId9" imgW="19044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94325" y="5854952"/>
                          <a:ext cx="3873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9667" y="5886834"/>
              <a:ext cx="4216836" cy="413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07" y="5862620"/>
            <a:ext cx="3221010" cy="9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63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00" y="1123837"/>
            <a:ext cx="3276599" cy="460118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Clustering</a:t>
            </a:r>
            <a:br>
              <a:rPr lang="en-US" altLang="zh-TW" sz="4000" b="1" dirty="0"/>
            </a:br>
            <a:r>
              <a:rPr lang="en-US" altLang="zh-TW" sz="4000" b="1" dirty="0"/>
              <a:t>-EM algorithm</a:t>
            </a:r>
            <a:endParaRPr lang="zh-TW" altLang="en-US" sz="4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29" y="927181"/>
            <a:ext cx="4493416" cy="103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7089" y="1059165"/>
            <a:ext cx="442604" cy="80201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7466896" y="2108279"/>
            <a:ext cx="4262851" cy="600075"/>
            <a:chOff x="7266927" y="128713"/>
            <a:chExt cx="4262851" cy="6000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0353" y="128713"/>
              <a:ext cx="3019425" cy="60007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6927" y="283928"/>
              <a:ext cx="900655" cy="30811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8167582" y="237932"/>
              <a:ext cx="3427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/>
                <a:t>=</a:t>
              </a:r>
              <a:endParaRPr lang="zh-TW" altLang="en-US" sz="2000" b="1" dirty="0"/>
            </a:p>
          </p:txBody>
        </p:sp>
      </p:grp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82202"/>
              </p:ext>
            </p:extLst>
          </p:nvPr>
        </p:nvGraphicFramePr>
        <p:xfrm>
          <a:off x="7521732" y="2923738"/>
          <a:ext cx="2552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方程式" r:id="rId6" imgW="1143000" imgH="253800" progId="Equation.3">
                  <p:embed/>
                </p:oleObj>
              </mc:Choice>
              <mc:Fallback>
                <p:oleObj name="方程式" r:id="rId6" imgW="1143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21732" y="2923738"/>
                        <a:ext cx="2552700" cy="53975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397" y="4034899"/>
            <a:ext cx="6659697" cy="194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167089" y="3974667"/>
            <a:ext cx="1719973" cy="617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52868" y="4927930"/>
            <a:ext cx="2014028" cy="4612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8747434" y="4943037"/>
            <a:ext cx="1893405" cy="46128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572994" y="3889451"/>
            <a:ext cx="620122" cy="93273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Estimating Topical Frequency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1601" y="215900"/>
            <a:ext cx="7315200" cy="4839200"/>
          </a:xfrm>
        </p:spPr>
        <p:txBody>
          <a:bodyPr anchor="b">
            <a:normAutofit/>
          </a:bodyPr>
          <a:lstStyle/>
          <a:p>
            <a:r>
              <a:rPr lang="en-US" altLang="zh-TW" sz="2400" b="1" dirty="0" smtClean="0"/>
              <a:t>EM-Algorithm</a:t>
            </a:r>
            <a:r>
              <a:rPr lang="zh-TW" altLang="en-US" sz="2400" b="1" dirty="0" smtClean="0"/>
              <a:t>：</a:t>
            </a:r>
            <a:endParaRPr lang="en-US" altLang="zh-TW" sz="2400" b="1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According </a:t>
            </a:r>
            <a:r>
              <a:rPr lang="en-US" altLang="zh-TW" dirty="0"/>
              <a:t>to the learned model </a:t>
            </a:r>
            <a:r>
              <a:rPr lang="en-US" altLang="zh-TW" dirty="0" smtClean="0"/>
              <a:t>parameters                    , </a:t>
            </a:r>
            <a:r>
              <a:rPr lang="en-US" altLang="zh-TW" dirty="0"/>
              <a:t>we can </a:t>
            </a:r>
          </a:p>
          <a:p>
            <a:pPr marL="0" indent="0">
              <a:buNone/>
            </a:pPr>
            <a:r>
              <a:rPr lang="en-US" altLang="zh-TW" dirty="0" smtClean="0"/>
              <a:t>    estimate the topical </a:t>
            </a:r>
            <a:r>
              <a:rPr lang="en-US" altLang="zh-TW" dirty="0"/>
              <a:t>frequency for a phrase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89" y="5236959"/>
            <a:ext cx="6520345" cy="98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645521"/>
              </p:ext>
            </p:extLst>
          </p:nvPr>
        </p:nvGraphicFramePr>
        <p:xfrm>
          <a:off x="8759153" y="4638160"/>
          <a:ext cx="19843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方程式" r:id="rId4" imgW="977760" imgH="241200" progId="Equation.3">
                  <p:embed/>
                </p:oleObj>
              </mc:Choice>
              <mc:Fallback>
                <p:oleObj name="方程式" r:id="rId4" imgW="9777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59153" y="4638160"/>
                        <a:ext cx="1984375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5220"/>
              </p:ext>
            </p:extLst>
          </p:nvPr>
        </p:nvGraphicFramePr>
        <p:xfrm>
          <a:off x="8759153" y="4211219"/>
          <a:ext cx="3873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name="方程式" r:id="rId6" imgW="190440" imgH="215640" progId="Equation.3">
                  <p:embed/>
                </p:oleObj>
              </mc:Choice>
              <mc:Fallback>
                <p:oleObj name="方程式" r:id="rId6" imgW="190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59153" y="4211219"/>
                        <a:ext cx="38735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79907" t="-585" r="9464" b="5344"/>
          <a:stretch/>
        </p:blipFill>
        <p:spPr>
          <a:xfrm>
            <a:off x="9261211" y="4278563"/>
            <a:ext cx="342901" cy="35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58112" y="5737497"/>
            <a:ext cx="3541222" cy="4445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8791986" y="6181997"/>
            <a:ext cx="1498600" cy="620537"/>
            <a:chOff x="8519272" y="6159119"/>
            <a:chExt cx="1498600" cy="620537"/>
          </a:xfrm>
        </p:grpSpPr>
        <p:cxnSp>
          <p:nvCxnSpPr>
            <p:cNvPr id="10" name="直線單箭頭接點 9"/>
            <p:cNvCxnSpPr>
              <a:stCxn id="5" idx="2"/>
            </p:cNvCxnSpPr>
            <p:nvPr/>
          </p:nvCxnSpPr>
          <p:spPr>
            <a:xfrm>
              <a:off x="8556009" y="6159119"/>
              <a:ext cx="336917" cy="31509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8519272" y="6410324"/>
              <a:ext cx="149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Normalizing</a:t>
              </a:r>
              <a:endParaRPr lang="zh-TW" altLang="en-US" dirty="0"/>
            </a:p>
          </p:txBody>
        </p:sp>
      </p:grp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78" y="903685"/>
            <a:ext cx="4687325" cy="31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>
            <a:off x="7024487" y="903685"/>
            <a:ext cx="508821" cy="7580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28290" y="2324622"/>
            <a:ext cx="464030" cy="44416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594580" y="3146886"/>
            <a:ext cx="464030" cy="44416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073723" y="1087838"/>
            <a:ext cx="464030" cy="444167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06" name="Picture 6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902" y="89297"/>
            <a:ext cx="346536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2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/>
              <a:t>Topical Phrase Extraction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54968" y="622808"/>
            <a:ext cx="7827432" cy="5765292"/>
          </a:xfrm>
        </p:spPr>
        <p:txBody>
          <a:bodyPr anchor="t">
            <a:normAutofit/>
          </a:bodyPr>
          <a:lstStyle/>
          <a:p>
            <a:r>
              <a:rPr lang="en-US" altLang="zh-TW" dirty="0" smtClean="0"/>
              <a:t>The goal </a:t>
            </a:r>
            <a:r>
              <a:rPr lang="en-US" altLang="zh-TW" dirty="0"/>
              <a:t>is to extract patterns with topical frequency larger </a:t>
            </a:r>
            <a:r>
              <a:rPr lang="en-US" altLang="zh-TW" dirty="0" smtClean="0"/>
              <a:t>than some </a:t>
            </a:r>
            <a:r>
              <a:rPr lang="en-US" altLang="zh-TW" dirty="0"/>
              <a:t>threshold </a:t>
            </a:r>
            <a:r>
              <a:rPr lang="en-US" altLang="zh-TW" dirty="0" err="1"/>
              <a:t>minsup</a:t>
            </a:r>
            <a:r>
              <a:rPr lang="en-US" altLang="zh-TW" dirty="0"/>
              <a:t> for every topic z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/>
              <a:t>1. </a:t>
            </a:r>
            <a:r>
              <a:rPr lang="en-US" altLang="zh-TW" dirty="0" smtClean="0"/>
              <a:t>mine all </a:t>
            </a:r>
            <a:r>
              <a:rPr lang="en-US" altLang="zh-TW" dirty="0"/>
              <a:t>frequent </a:t>
            </a:r>
            <a:r>
              <a:rPr lang="en-US" altLang="zh-TW" dirty="0" smtClean="0"/>
              <a:t>patterns</a:t>
            </a:r>
          </a:p>
          <a:p>
            <a:pPr lvl="1"/>
            <a:r>
              <a:rPr lang="en-US" altLang="zh-TW" dirty="0" err="1" smtClean="0"/>
              <a:t>Apriori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FP-growth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filtering by </a:t>
            </a:r>
            <a:r>
              <a:rPr lang="en-US" altLang="zh-TW" dirty="0"/>
              <a:t>the topical frequency </a:t>
            </a:r>
            <a:r>
              <a:rPr lang="en-US" altLang="zh-TW" dirty="0" smtClean="0"/>
              <a:t>estimation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Problem</a:t>
            </a:r>
            <a:r>
              <a:rPr lang="zh-TW" altLang="en-US" dirty="0" smtClean="0"/>
              <a:t>：</a:t>
            </a:r>
            <a:r>
              <a:rPr lang="en-US" altLang="zh-TW" dirty="0"/>
              <a:t>every subset of a frequent phrase is also a frequent phrase</a:t>
            </a:r>
            <a:r>
              <a:rPr lang="en-US" altLang="zh-TW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2200" dirty="0"/>
              <a:t>Completeness</a:t>
            </a:r>
            <a:r>
              <a:rPr lang="zh-TW" altLang="en-US" sz="2200" dirty="0"/>
              <a:t>：</a:t>
            </a:r>
            <a:endParaRPr lang="en-US" altLang="zh-TW" sz="2200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sz="1800" dirty="0"/>
              <a:t>if not complete, it is a subset of a longer phrase, in the sense that it </a:t>
            </a:r>
          </a:p>
          <a:p>
            <a:pPr marL="0" indent="0">
              <a:buNone/>
            </a:pPr>
            <a:r>
              <a:rPr lang="en-US" altLang="zh-TW" sz="1800" dirty="0"/>
              <a:t>	rarely occurs in a document without the presence of the longer phrase</a:t>
            </a:r>
            <a:r>
              <a:rPr lang="en-US" altLang="zh-TW" dirty="0"/>
              <a:t>.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sz="1800" dirty="0"/>
              <a:t>ex:    	support vector machines</a:t>
            </a:r>
          </a:p>
          <a:p>
            <a:pPr marL="0" indent="0">
              <a:buNone/>
            </a:pPr>
            <a:r>
              <a:rPr lang="en-US" altLang="zh-TW" sz="1800" dirty="0"/>
              <a:t>		vector </a:t>
            </a:r>
            <a:r>
              <a:rPr lang="en-US" altLang="zh-TW" sz="1800" dirty="0" smtClean="0"/>
              <a:t>machines</a:t>
            </a:r>
          </a:p>
          <a:p>
            <a:pPr marL="0" indent="0">
              <a:buNone/>
            </a:pPr>
            <a:r>
              <a:rPr lang="en-US" altLang="zh-TW" dirty="0" smtClean="0"/>
              <a:t>                        some </a:t>
            </a:r>
            <a:r>
              <a:rPr lang="en-US" altLang="zh-TW" dirty="0"/>
              <a:t>of these </a:t>
            </a:r>
            <a:r>
              <a:rPr lang="en-US" altLang="zh-TW" dirty="0" err="1"/>
              <a:t>subphrases</a:t>
            </a:r>
            <a:r>
              <a:rPr lang="en-US" altLang="zh-TW" dirty="0"/>
              <a:t> should be </a:t>
            </a:r>
            <a:r>
              <a:rPr lang="en-US" altLang="zh-TW" dirty="0" smtClean="0"/>
              <a:t>removed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5499100" y="1182275"/>
            <a:ext cx="4207936" cy="527384"/>
            <a:chOff x="6286500" y="1423575"/>
            <a:chExt cx="4207936" cy="527384"/>
          </a:xfrm>
        </p:grpSpPr>
        <p:sp>
          <p:nvSpPr>
            <p:cNvPr id="6" name="直線圖說文字 2 5"/>
            <p:cNvSpPr/>
            <p:nvPr/>
          </p:nvSpPr>
          <p:spPr>
            <a:xfrm>
              <a:off x="7531100" y="1582659"/>
              <a:ext cx="2963336" cy="368300"/>
            </a:xfrm>
            <a:prstGeom prst="borderCallout2">
              <a:avLst>
                <a:gd name="adj1" fmla="val 35991"/>
                <a:gd name="adj2" fmla="val -6021"/>
                <a:gd name="adj3" fmla="val 35992"/>
                <a:gd name="adj4" fmla="val -27323"/>
                <a:gd name="adj5" fmla="val -46121"/>
                <a:gd name="adj6" fmla="val -36215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Topical frequency estimation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直線接點 7"/>
            <p:cNvCxnSpPr/>
            <p:nvPr/>
          </p:nvCxnSpPr>
          <p:spPr>
            <a:xfrm flipV="1">
              <a:off x="6286500" y="1423575"/>
              <a:ext cx="317500" cy="1152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6918" r="22479" b="11628"/>
          <a:stretch/>
        </p:blipFill>
        <p:spPr>
          <a:xfrm rot="20320398">
            <a:off x="5363937" y="4992142"/>
            <a:ext cx="213172" cy="362221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4559300" y="5816600"/>
            <a:ext cx="355600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Topical Phrase Extraction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72070" y="569843"/>
            <a:ext cx="8481391" cy="1815548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Way of remove </a:t>
            </a:r>
            <a:r>
              <a:rPr lang="en-US" altLang="zh-TW" dirty="0" err="1" smtClean="0"/>
              <a:t>sunphrases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      </a:t>
            </a:r>
            <a:r>
              <a:rPr lang="en-US" altLang="zh-TW" dirty="0" smtClean="0"/>
              <a:t> </a:t>
            </a:r>
            <a:r>
              <a:rPr lang="en-US" altLang="zh-TW" dirty="0"/>
              <a:t>For each topic, we remove </a:t>
            </a:r>
            <a:r>
              <a:rPr lang="en-US" altLang="zh-TW" dirty="0" smtClean="0"/>
              <a:t>a phrase </a:t>
            </a:r>
            <a:r>
              <a:rPr lang="en-US" altLang="zh-TW" dirty="0"/>
              <a:t>P if there exists a frequent phrase </a:t>
            </a:r>
            <a:r>
              <a:rPr lang="en-US" altLang="zh-TW" dirty="0" smtClean="0"/>
              <a:t>P’,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such that</a:t>
            </a:r>
            <a:r>
              <a:rPr lang="en-US" altLang="zh-TW" dirty="0"/>
              <a:t> </a:t>
            </a:r>
            <a:r>
              <a:rPr lang="en-US" altLang="zh-TW" dirty="0" smtClean="0"/>
              <a:t>                                                                               .  </a:t>
            </a:r>
            <a:r>
              <a:rPr lang="en-US" altLang="zh-TW" b="1" dirty="0" smtClean="0"/>
              <a:t>The </a:t>
            </a:r>
            <a:r>
              <a:rPr lang="en-US" altLang="zh-TW" b="1" dirty="0"/>
              <a:t>remaining patterns 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en-US" altLang="zh-TW" b="1" dirty="0" smtClean="0"/>
              <a:t>        are </a:t>
            </a:r>
            <a:r>
              <a:rPr lang="en-US" altLang="zh-TW" b="1" dirty="0"/>
              <a:t>referred to as </a:t>
            </a:r>
            <a:r>
              <a:rPr lang="el-GR" altLang="zh-TW" b="1" i="1" dirty="0" smtClean="0"/>
              <a:t>γ</a:t>
            </a:r>
            <a:r>
              <a:rPr lang="en-US" altLang="zh-TW" b="1" i="1" dirty="0" smtClean="0"/>
              <a:t>-maximal patterns </a:t>
            </a:r>
            <a:r>
              <a:rPr lang="en-US" altLang="zh-TW" b="1" dirty="0" smtClean="0"/>
              <a:t>(0</a:t>
            </a:r>
            <a:r>
              <a:rPr lang="zh-TW" altLang="en-US" b="1" dirty="0" smtClean="0"/>
              <a:t>≦</a:t>
            </a:r>
            <a:r>
              <a:rPr lang="el-GR" altLang="zh-TW" b="1" dirty="0"/>
              <a:t> γ </a:t>
            </a:r>
            <a:r>
              <a:rPr lang="zh-TW" altLang="en-US" b="1" dirty="0" smtClean="0"/>
              <a:t>≦</a:t>
            </a:r>
            <a:r>
              <a:rPr lang="en-US" altLang="zh-TW" b="1" dirty="0" smtClean="0"/>
              <a:t> </a:t>
            </a:r>
            <a:r>
              <a:rPr lang="en-US" altLang="zh-TW" b="1" dirty="0"/>
              <a:t>1</a:t>
            </a:r>
            <a:r>
              <a:rPr lang="en-US" altLang="zh-TW" b="1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950" y="1454509"/>
            <a:ext cx="3895725" cy="428368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670030"/>
              </p:ext>
            </p:extLst>
          </p:nvPr>
        </p:nvGraphicFramePr>
        <p:xfrm>
          <a:off x="4013196" y="2647853"/>
          <a:ext cx="2268332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854"/>
                <a:gridCol w="1391478"/>
              </a:tblGrid>
              <a:tr h="39352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Phrase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Support = </a:t>
                      </a:r>
                      <a:r>
                        <a:rPr lang="en-US" altLang="zh-TW" dirty="0" err="1" smtClean="0"/>
                        <a:t>fz</a:t>
                      </a:r>
                      <a:r>
                        <a:rPr lang="en-US" altLang="zh-TW" dirty="0" smtClean="0"/>
                        <a:t>(P)</a:t>
                      </a:r>
                      <a:endParaRPr lang="zh-TW" altLang="en-US" dirty="0"/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</a:t>
                      </a:r>
                      <a:endParaRPr lang="zh-TW" altLang="en-US" dirty="0"/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</a:t>
                      </a:r>
                      <a:r>
                        <a:rPr lang="en-US" altLang="zh-TW" baseline="0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AC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BC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</a:p>
                  </a:txBody>
                  <a:tcPr/>
                </a:tc>
              </a:tr>
              <a:tr h="362608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ABC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05919" y="2518777"/>
            <a:ext cx="25580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If P = C,</a:t>
            </a:r>
          </a:p>
          <a:p>
            <a:r>
              <a:rPr lang="el-GR" altLang="zh-TW" sz="2000" b="1" dirty="0"/>
              <a:t>γ</a:t>
            </a:r>
            <a:r>
              <a:rPr lang="en-US" altLang="zh-TW" sz="2000" b="1" dirty="0"/>
              <a:t> = 1  </a:t>
            </a:r>
            <a:r>
              <a:rPr lang="en-US" altLang="zh-TW" dirty="0"/>
              <a:t>=&gt;  </a:t>
            </a:r>
            <a:r>
              <a:rPr lang="en-US" altLang="zh-TW" dirty="0" err="1"/>
              <a:t>fz</a:t>
            </a:r>
            <a:r>
              <a:rPr lang="en-US" altLang="zh-TW" dirty="0"/>
              <a:t>(P’)</a:t>
            </a:r>
            <a:r>
              <a:rPr lang="zh-TW" altLang="en-US" sz="2000" dirty="0"/>
              <a:t>≧</a:t>
            </a:r>
            <a:r>
              <a:rPr lang="en-US" altLang="zh-TW" sz="2000" dirty="0" err="1"/>
              <a:t>fz</a:t>
            </a:r>
            <a:r>
              <a:rPr lang="en-US" altLang="zh-TW" sz="2000" dirty="0"/>
              <a:t>(P</a:t>
            </a:r>
            <a:r>
              <a:rPr lang="en-US" altLang="zh-TW" sz="2000" dirty="0" smtClean="0"/>
              <a:t>)</a:t>
            </a:r>
            <a:endParaRPr lang="en-US" altLang="zh-TW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67682"/>
              </p:ext>
            </p:extLst>
          </p:nvPr>
        </p:nvGraphicFramePr>
        <p:xfrm>
          <a:off x="6551168" y="3169381"/>
          <a:ext cx="5078542" cy="49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方程式" r:id="rId4" imgW="2234880" imgH="215640" progId="Equation.3">
                  <p:embed/>
                </p:oleObj>
              </mc:Choice>
              <mc:Fallback>
                <p:oleObj name="方程式" r:id="rId4" imgW="22348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1168" y="3169381"/>
                        <a:ext cx="5078542" cy="490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544431" y="3587883"/>
            <a:ext cx="522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Remove C!    =&gt;  1-maximal patterns: closed pattern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558927" y="4091801"/>
            <a:ext cx="458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000" b="1" dirty="0" smtClean="0"/>
              <a:t>γ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= </a:t>
            </a:r>
            <a:r>
              <a:rPr lang="en-US" altLang="zh-TW" sz="2000" b="1" dirty="0" smtClean="0"/>
              <a:t>0  </a:t>
            </a:r>
            <a:r>
              <a:rPr lang="en-US" altLang="zh-TW" dirty="0"/>
              <a:t>=&gt;  </a:t>
            </a:r>
            <a:r>
              <a:rPr lang="en-US" altLang="zh-TW" dirty="0" err="1"/>
              <a:t>fz</a:t>
            </a:r>
            <a:r>
              <a:rPr lang="en-US" altLang="zh-TW" dirty="0"/>
              <a:t>(P’)</a:t>
            </a:r>
            <a:r>
              <a:rPr lang="zh-TW" altLang="en-US" sz="2000" dirty="0" smtClean="0"/>
              <a:t>≧</a:t>
            </a:r>
            <a:r>
              <a:rPr lang="en-US" altLang="zh-TW" sz="2000" dirty="0" smtClean="0"/>
              <a:t>0</a:t>
            </a:r>
          </a:p>
          <a:p>
            <a:r>
              <a:rPr lang="en-US" altLang="zh-TW" sz="2000" dirty="0" smtClean="0"/>
              <a:t>Remaining patterns = ABC</a:t>
            </a:r>
          </a:p>
          <a:p>
            <a:r>
              <a:rPr lang="en-US" altLang="zh-TW" sz="2000" dirty="0" smtClean="0"/>
              <a:t>=&gt;   0-maximal patterns: maximal pattern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557683" y="5326126"/>
            <a:ext cx="3222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000" b="1" dirty="0" smtClean="0"/>
              <a:t>γ</a:t>
            </a:r>
            <a:r>
              <a:rPr lang="en-US" altLang="zh-TW" sz="2000" b="1" dirty="0" smtClean="0"/>
              <a:t> </a:t>
            </a:r>
            <a:r>
              <a:rPr lang="en-US" altLang="zh-TW" sz="2000" b="1" dirty="0"/>
              <a:t>= </a:t>
            </a:r>
            <a:r>
              <a:rPr lang="en-US" altLang="zh-TW" sz="2000" b="1" dirty="0" smtClean="0"/>
              <a:t>0.5  </a:t>
            </a:r>
            <a:r>
              <a:rPr lang="en-US" altLang="zh-TW" dirty="0"/>
              <a:t>=&gt;  </a:t>
            </a:r>
            <a:r>
              <a:rPr lang="en-US" altLang="zh-TW" dirty="0" err="1"/>
              <a:t>fz</a:t>
            </a:r>
            <a:r>
              <a:rPr lang="en-US" altLang="zh-TW" dirty="0"/>
              <a:t>(P’)</a:t>
            </a:r>
            <a:r>
              <a:rPr lang="zh-TW" altLang="en-US" sz="2000" dirty="0" smtClean="0"/>
              <a:t>≧</a:t>
            </a:r>
            <a:r>
              <a:rPr lang="en-US" altLang="zh-TW" sz="2000" dirty="0" smtClean="0"/>
              <a:t>0.5 * </a:t>
            </a:r>
            <a:r>
              <a:rPr lang="en-US" altLang="zh-TW" sz="2000" dirty="0" err="1" smtClean="0"/>
              <a:t>fz</a:t>
            </a:r>
            <a:r>
              <a:rPr lang="en-US" altLang="zh-TW" sz="2000" dirty="0" smtClean="0"/>
              <a:t>(P)</a:t>
            </a:r>
          </a:p>
          <a:p>
            <a:r>
              <a:rPr lang="en-US" altLang="zh-TW" sz="2000" dirty="0" smtClean="0"/>
              <a:t>Remaining patterns = ABC</a:t>
            </a:r>
          </a:p>
          <a:p>
            <a:r>
              <a:rPr lang="en-US" altLang="zh-TW" sz="2000" dirty="0" smtClean="0"/>
              <a:t>=&gt;   0.5-maximal patterns</a:t>
            </a: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375825"/>
              </p:ext>
            </p:extLst>
          </p:nvPr>
        </p:nvGraphicFramePr>
        <p:xfrm>
          <a:off x="3927062" y="6272970"/>
          <a:ext cx="552173" cy="5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方程式" r:id="rId6" imgW="203040" imgH="190440" progId="Equation.3">
                  <p:embed/>
                </p:oleObj>
              </mc:Choice>
              <mc:Fallback>
                <p:oleObj name="方程式" r:id="rId6" imgW="203040" imgH="190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27062" y="6272970"/>
                        <a:ext cx="552173" cy="5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426227" y="6368293"/>
            <a:ext cx="4081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: </a:t>
            </a:r>
            <a:r>
              <a:rPr lang="en-US" altLang="zh-TW" dirty="0"/>
              <a:t>all of </a:t>
            </a:r>
            <a:r>
              <a:rPr lang="en-US" altLang="zh-TW" dirty="0" smtClean="0"/>
              <a:t>the </a:t>
            </a:r>
            <a:r>
              <a:rPr lang="el-GR" altLang="zh-TW" dirty="0" smtClean="0"/>
              <a:t>γ</a:t>
            </a:r>
            <a:r>
              <a:rPr lang="en-US" altLang="zh-TW" dirty="0" smtClean="0"/>
              <a:t>-maximal </a:t>
            </a:r>
            <a:r>
              <a:rPr lang="en-US" altLang="zh-TW" dirty="0"/>
              <a:t>phrases of a topic z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05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Ranking Criteria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79261" y="760020"/>
            <a:ext cx="8160432" cy="530827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4 Criteria for judging the quality of phrases</a:t>
            </a:r>
            <a:r>
              <a:rPr lang="zh-TW" altLang="en-US" sz="2400" dirty="0" smtClean="0"/>
              <a:t>：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 smtClean="0"/>
          </a:p>
          <a:p>
            <a:pPr lvl="1"/>
            <a:r>
              <a:rPr lang="en-US" altLang="zh-TW" sz="2400" dirty="0" smtClean="0"/>
              <a:t>Coverage</a:t>
            </a:r>
            <a:r>
              <a:rPr lang="zh-TW" altLang="en-US" sz="2400" dirty="0" smtClean="0"/>
              <a:t>：</a:t>
            </a:r>
            <a:endParaRPr lang="en-US" altLang="zh-TW" sz="2400" dirty="0"/>
          </a:p>
          <a:p>
            <a:pPr marL="502920" lvl="1" indent="0">
              <a:buNone/>
            </a:pPr>
            <a:r>
              <a:rPr lang="en-US" altLang="zh-TW" dirty="0" smtClean="0"/>
              <a:t>	</a:t>
            </a:r>
            <a:r>
              <a:rPr lang="en-US" altLang="zh-TW" sz="2000" dirty="0" smtClean="0"/>
              <a:t>cover </a:t>
            </a:r>
            <a:r>
              <a:rPr lang="en-US" altLang="zh-TW" sz="2000" dirty="0"/>
              <a:t>many documents within that topic</a:t>
            </a:r>
            <a:r>
              <a:rPr lang="en-US" altLang="zh-TW" sz="2000" dirty="0" smtClean="0"/>
              <a:t>.</a:t>
            </a:r>
          </a:p>
          <a:p>
            <a:pPr marL="50292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ex:</a:t>
            </a:r>
            <a:r>
              <a:rPr lang="zh-TW" altLang="en-US" sz="2000" dirty="0" smtClean="0"/>
              <a:t>  </a:t>
            </a:r>
            <a:r>
              <a:rPr lang="en-US" altLang="zh-TW" sz="2000" dirty="0" smtClean="0"/>
              <a:t>in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IR topic</a:t>
            </a:r>
          </a:p>
          <a:p>
            <a:pPr marL="502920" lvl="1" indent="0">
              <a:buNone/>
            </a:pPr>
            <a:r>
              <a:rPr lang="en-US" altLang="zh-TW" sz="2000" dirty="0"/>
              <a:t>		</a:t>
            </a:r>
            <a:r>
              <a:rPr lang="en-US" altLang="zh-TW" sz="2000" dirty="0" smtClean="0"/>
              <a:t>information retrieval</a:t>
            </a:r>
          </a:p>
          <a:p>
            <a:pPr marL="50292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cross-language information retrieval</a:t>
            </a:r>
            <a:endParaRPr lang="en-US" altLang="zh-TW" sz="2000" dirty="0"/>
          </a:p>
          <a:p>
            <a:pPr lvl="1"/>
            <a:r>
              <a:rPr lang="en-US" altLang="zh-TW" sz="2400" dirty="0" err="1" smtClean="0"/>
              <a:t>Phraseness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502920" lvl="1" indent="0">
              <a:buNone/>
            </a:pPr>
            <a:r>
              <a:rPr lang="en-US" altLang="zh-TW" sz="2000" dirty="0"/>
              <a:t>	it is only </a:t>
            </a:r>
            <a:r>
              <a:rPr lang="en-US" altLang="zh-TW" sz="2000" dirty="0" smtClean="0"/>
              <a:t>frequent</a:t>
            </a:r>
            <a:r>
              <a:rPr lang="zh-TW" altLang="en-US" sz="2000" dirty="0"/>
              <a:t>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documents belonging to that topic and </a:t>
            </a:r>
            <a:r>
              <a:rPr lang="en-US" altLang="zh-TW" sz="2000" dirty="0" smtClean="0"/>
              <a:t>not frequent in documents </a:t>
            </a:r>
            <a:r>
              <a:rPr lang="en-US" altLang="zh-TW" sz="2000" dirty="0"/>
              <a:t>within other topics</a:t>
            </a:r>
            <a:r>
              <a:rPr lang="en-US" altLang="zh-TW" sz="2000" dirty="0" smtClean="0"/>
              <a:t>.</a:t>
            </a:r>
          </a:p>
          <a:p>
            <a:pPr marL="50292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ex: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in Databases </a:t>
            </a:r>
            <a:r>
              <a:rPr lang="en-US" altLang="zh-TW" sz="2000" dirty="0"/>
              <a:t>topic</a:t>
            </a:r>
            <a:r>
              <a:rPr lang="en-US" altLang="zh-TW" sz="2000" dirty="0" smtClean="0"/>
              <a:t>.</a:t>
            </a:r>
          </a:p>
          <a:p>
            <a:pPr marL="50292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query processing</a:t>
            </a:r>
          </a:p>
          <a:p>
            <a:pPr marL="502920" lvl="1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query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6918" r="22479" b="11628"/>
          <a:stretch/>
        </p:blipFill>
        <p:spPr>
          <a:xfrm rot="20320398">
            <a:off x="5267208" y="2923483"/>
            <a:ext cx="236552" cy="3622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6918" r="22479" b="11628"/>
          <a:stretch/>
        </p:blipFill>
        <p:spPr>
          <a:xfrm rot="20320398">
            <a:off x="5267660" y="5034630"/>
            <a:ext cx="236552" cy="3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Ranking Criteria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792302" cy="5120640"/>
          </a:xfrm>
        </p:spPr>
        <p:txBody>
          <a:bodyPr/>
          <a:lstStyle/>
          <a:p>
            <a:pPr lvl="1"/>
            <a:r>
              <a:rPr lang="en-US" altLang="zh-TW" sz="2400" dirty="0"/>
              <a:t>Purity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502920" lvl="1" indent="0">
              <a:buNone/>
            </a:pPr>
            <a:r>
              <a:rPr lang="en-US" altLang="zh-TW" sz="2000" dirty="0"/>
              <a:t>	they co-occur significantly more often than the expected chance co-occurrence </a:t>
            </a:r>
            <a:r>
              <a:rPr lang="en-US" altLang="zh-TW" sz="2000" dirty="0" smtClean="0"/>
              <a:t>frequency</a:t>
            </a:r>
            <a:r>
              <a:rPr lang="en-US" altLang="zh-TW" sz="2000" dirty="0"/>
              <a:t>.</a:t>
            </a:r>
          </a:p>
          <a:p>
            <a:pPr marL="502920" lvl="1" indent="0">
              <a:buNone/>
            </a:pPr>
            <a:r>
              <a:rPr lang="en-US" altLang="zh-TW" sz="2000" dirty="0"/>
              <a:t>	ex: in Machine Learning topic</a:t>
            </a:r>
          </a:p>
          <a:p>
            <a:pPr marL="502920" lvl="1" indent="0">
              <a:buNone/>
            </a:pPr>
            <a:r>
              <a:rPr lang="en-US" altLang="zh-TW" sz="2000" dirty="0"/>
              <a:t>		active learning</a:t>
            </a:r>
          </a:p>
          <a:p>
            <a:pPr marL="502920" lvl="1" indent="0">
              <a:buNone/>
            </a:pPr>
            <a:r>
              <a:rPr lang="en-US" altLang="zh-TW" sz="2000" dirty="0"/>
              <a:t>		learning </a:t>
            </a:r>
            <a:r>
              <a:rPr lang="en-US" altLang="zh-TW" sz="2000" dirty="0" smtClean="0"/>
              <a:t>classification</a:t>
            </a:r>
          </a:p>
          <a:p>
            <a:pPr marL="502920" lvl="1" indent="0">
              <a:buNone/>
            </a:pPr>
            <a:endParaRPr lang="en-US" altLang="zh-TW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Completeness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marL="960120" lvl="2" indent="0">
              <a:buNone/>
            </a:pPr>
            <a:r>
              <a:rPr lang="fr-FR" altLang="zh-TW" sz="2000" dirty="0" smtClean="0"/>
              <a:t>ex:    	support vector machines</a:t>
            </a:r>
          </a:p>
          <a:p>
            <a:pPr marL="960120" lvl="2" indent="0">
              <a:buNone/>
            </a:pPr>
            <a:r>
              <a:rPr lang="fr-FR" altLang="zh-TW" sz="2000" dirty="0" smtClean="0"/>
              <a:t>	vector machines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6918" r="22479" b="11628"/>
          <a:stretch/>
        </p:blipFill>
        <p:spPr>
          <a:xfrm rot="20320398">
            <a:off x="5438929" y="2834157"/>
            <a:ext cx="236552" cy="3622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6918" r="22479" b="11628"/>
          <a:stretch/>
        </p:blipFill>
        <p:spPr>
          <a:xfrm rot="20320398">
            <a:off x="5438929" y="4307815"/>
            <a:ext cx="236552" cy="3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/>
              <a:t>Phrase Ranking</a:t>
            </a:r>
            <a:br>
              <a:rPr lang="en-US" altLang="zh-TW" sz="4000" b="1" dirty="0" smtClean="0"/>
            </a:br>
            <a:r>
              <a:rPr lang="en-US" altLang="zh-TW" sz="2800" b="1" dirty="0" smtClean="0"/>
              <a:t>-for each topical phrases 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2785532" cy="4596892"/>
          </a:xfrm>
        </p:spPr>
        <p:txBody>
          <a:bodyPr anchor="t"/>
          <a:lstStyle/>
          <a:p>
            <a:r>
              <a:rPr lang="en-US" altLang="zh-TW" sz="2400" b="1" dirty="0" smtClean="0">
                <a:solidFill>
                  <a:schemeClr val="accent1"/>
                </a:solidFill>
              </a:rPr>
              <a:t>Coverage</a:t>
            </a:r>
            <a:r>
              <a:rPr lang="zh-TW" altLang="en-US" sz="2400" b="1" dirty="0" smtClean="0">
                <a:solidFill>
                  <a:schemeClr val="accent1"/>
                </a:solidFill>
              </a:rPr>
              <a:t>：</a:t>
            </a:r>
            <a:endParaRPr lang="en-US" altLang="zh-TW" sz="2400" b="1" dirty="0" smtClean="0">
              <a:solidFill>
                <a:schemeClr val="accent1"/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sz="2400" b="1" dirty="0" err="1" smtClean="0">
                <a:solidFill>
                  <a:schemeClr val="accent3"/>
                </a:solidFill>
              </a:rPr>
              <a:t>Phraseness</a:t>
            </a:r>
            <a:r>
              <a:rPr lang="zh-TW" altLang="en-US" sz="2400" b="1" dirty="0" smtClean="0">
                <a:solidFill>
                  <a:schemeClr val="accent3"/>
                </a:solidFill>
              </a:rPr>
              <a:t>：</a:t>
            </a:r>
            <a:endParaRPr lang="en-US" altLang="zh-TW" sz="2400" b="1" dirty="0" smtClean="0">
              <a:solidFill>
                <a:schemeClr val="accent3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2400" b="1" dirty="0" smtClean="0">
                <a:solidFill>
                  <a:schemeClr val="accent2"/>
                </a:solidFill>
              </a:rPr>
              <a:t>Purity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：</a:t>
            </a:r>
            <a:endParaRPr lang="en-US" altLang="zh-TW" sz="2400" b="1" dirty="0" smtClean="0">
              <a:solidFill>
                <a:schemeClr val="accent2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2400" b="1" dirty="0" smtClean="0"/>
              <a:t>Ranking function</a:t>
            </a:r>
            <a:r>
              <a:rPr lang="zh-TW" altLang="en-US" sz="2400" b="1" dirty="0" smtClean="0"/>
              <a:t>：</a:t>
            </a:r>
            <a:endParaRPr lang="zh-TW" altLang="en-US" sz="24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51" y="1333846"/>
            <a:ext cx="1902613" cy="68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918" y="4232999"/>
            <a:ext cx="2672783" cy="7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352" y="2794357"/>
            <a:ext cx="2165339" cy="5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12723"/>
          <a:stretch/>
        </p:blipFill>
        <p:spPr bwMode="auto">
          <a:xfrm>
            <a:off x="4949351" y="4089400"/>
            <a:ext cx="161133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51" y="5432754"/>
            <a:ext cx="5173639" cy="63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6654800" y="5191454"/>
            <a:ext cx="1219200" cy="111409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8344482" y="5121604"/>
            <a:ext cx="1637717" cy="118394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5765799" y="5372099"/>
            <a:ext cx="773609" cy="81374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20259"/>
              </p:ext>
            </p:extLst>
          </p:nvPr>
        </p:nvGraphicFramePr>
        <p:xfrm>
          <a:off x="9310335" y="1327928"/>
          <a:ext cx="2219225" cy="244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方程式" r:id="rId8" imgW="927000" imgH="1155600" progId="Equation.3">
                  <p:embed/>
                </p:oleObj>
              </mc:Choice>
              <mc:Fallback>
                <p:oleObj name="方程式" r:id="rId8" imgW="927000" imgH="11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10335" y="1327928"/>
                        <a:ext cx="2219225" cy="244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250268" y="325368"/>
            <a:ext cx="760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：</a:t>
            </a:r>
            <a:r>
              <a:rPr lang="en-US" altLang="zh-TW" dirty="0"/>
              <a:t>the number of documents that contain at least one </a:t>
            </a:r>
            <a:r>
              <a:rPr lang="en-US" altLang="zh-TW" dirty="0" smtClean="0"/>
              <a:t>frequent topic-z </a:t>
            </a:r>
            <a:r>
              <a:rPr lang="en-US" altLang="zh-TW" dirty="0"/>
              <a:t>phrase.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884230"/>
              </p:ext>
            </p:extLst>
          </p:nvPr>
        </p:nvGraphicFramePr>
        <p:xfrm>
          <a:off x="4030134" y="226915"/>
          <a:ext cx="440268" cy="467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方程式" r:id="rId10" imgW="203040" imgH="215640" progId="Equation.3">
                  <p:embed/>
                </p:oleObj>
              </mc:Choice>
              <mc:Fallback>
                <p:oleObj name="方程式" r:id="rId10" imgW="203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30134" y="226915"/>
                        <a:ext cx="440268" cy="467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712784" y="4691583"/>
            <a:ext cx="571499" cy="3411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10" idx="3"/>
            <a:endCxn id="15" idx="1"/>
          </p:cNvCxnSpPr>
          <p:nvPr/>
        </p:nvCxnSpPr>
        <p:spPr>
          <a:xfrm>
            <a:off x="10284283" y="4862162"/>
            <a:ext cx="359836" cy="99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0644119" y="4776871"/>
            <a:ext cx="1213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All topics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5201"/>
              </p:ext>
            </p:extLst>
          </p:nvPr>
        </p:nvGraphicFramePr>
        <p:xfrm>
          <a:off x="1502328" y="3905201"/>
          <a:ext cx="458995" cy="43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方程式" r:id="rId12" imgW="203040" imgH="190440" progId="Equation.3">
                  <p:embed/>
                </p:oleObj>
              </mc:Choice>
              <mc:Fallback>
                <p:oleObj name="方程式" r:id="rId12" imgW="203040" imgH="190440" progId="Equation.3">
                  <p:embed/>
                  <p:pic>
                    <p:nvPicPr>
                      <p:cNvPr id="0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328" y="3905201"/>
                        <a:ext cx="458995" cy="431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82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0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altLang="zh-TW" sz="3200" b="1" dirty="0">
                <a:solidFill>
                  <a:schemeClr val="bg1">
                    <a:lumMod val="65000"/>
                  </a:schemeClr>
                </a:solidFill>
              </a:rPr>
              <a:t>CATHY Framework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0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b="1" dirty="0">
                <a:solidFill>
                  <a:schemeClr val="bg1">
                    <a:lumMod val="65000"/>
                  </a:schemeClr>
                </a:solidFill>
              </a:rPr>
              <a:t>CATHY </a:t>
            </a:r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Framework</a:t>
            </a:r>
          </a:p>
          <a:p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Experiment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Experiment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3523" y="864108"/>
            <a:ext cx="8017939" cy="5120640"/>
          </a:xfrm>
        </p:spPr>
        <p:txBody>
          <a:bodyPr/>
          <a:lstStyle/>
          <a:p>
            <a:r>
              <a:rPr lang="en-US" altLang="zh-TW" sz="2400" dirty="0" smtClean="0"/>
              <a:t>Datasets</a:t>
            </a:r>
            <a:endParaRPr lang="en-US" altLang="zh-TW" dirty="0" smtClean="0"/>
          </a:p>
          <a:p>
            <a:pPr lvl="1"/>
            <a:r>
              <a:rPr lang="en-US" altLang="zh-TW" sz="2000" dirty="0" smtClean="0"/>
              <a:t>DBLP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a set of titles of recently </a:t>
            </a:r>
            <a:r>
              <a:rPr lang="en-US" altLang="zh-TW" sz="2000" dirty="0" smtClean="0"/>
              <a:t>published computer </a:t>
            </a:r>
            <a:r>
              <a:rPr lang="en-US" altLang="zh-TW" sz="2000" dirty="0"/>
              <a:t>science papers in the areas related </a:t>
            </a:r>
            <a:r>
              <a:rPr lang="en-US" altLang="zh-TW" sz="2000" dirty="0" smtClean="0"/>
              <a:t>to DB, DM, IR, ML</a:t>
            </a:r>
            <a:r>
              <a:rPr lang="en-US" altLang="zh-TW" sz="2000" dirty="0"/>
              <a:t>, NLP. </a:t>
            </a:r>
            <a:r>
              <a:rPr lang="en-US" altLang="zh-TW" sz="2000" dirty="0" smtClean="0"/>
              <a:t>33,313 titles </a:t>
            </a:r>
            <a:r>
              <a:rPr lang="en-US" altLang="zh-TW" sz="2000" dirty="0"/>
              <a:t>consisting of 18,598 unique terms</a:t>
            </a:r>
            <a:r>
              <a:rPr lang="en-US" altLang="zh-TW" sz="2000" dirty="0" smtClean="0"/>
              <a:t>.</a:t>
            </a:r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Library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titles of </a:t>
            </a:r>
            <a:r>
              <a:rPr lang="en-US" altLang="zh-TW" sz="2000" dirty="0" smtClean="0"/>
              <a:t>books in </a:t>
            </a:r>
            <a:r>
              <a:rPr lang="en-US" altLang="zh-TW" sz="2000" dirty="0"/>
              <a:t>6 general categories. 33,372 titles consisting of 3,556 unique </a:t>
            </a:r>
            <a:r>
              <a:rPr lang="en-US" altLang="zh-TW" sz="2000" dirty="0" smtClean="0"/>
              <a:t>terms</a:t>
            </a:r>
          </a:p>
          <a:p>
            <a:pPr marL="502920" lvl="1" indent="0">
              <a:buNone/>
            </a:pPr>
            <a:endParaRPr lang="en-US" altLang="zh-TW" dirty="0" smtClean="0"/>
          </a:p>
          <a:p>
            <a:r>
              <a:rPr lang="en-US" altLang="zh-TW" sz="2400" dirty="0" smtClean="0"/>
              <a:t>Methods for comparison</a:t>
            </a:r>
          </a:p>
          <a:p>
            <a:pPr lvl="1"/>
            <a:r>
              <a:rPr lang="en-US" altLang="zh-TW" sz="2000" dirty="0" err="1" smtClean="0"/>
              <a:t>SpecClus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hPAM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hPAMrr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CATHYcp</a:t>
            </a:r>
            <a:r>
              <a:rPr lang="en-US" altLang="zh-TW" sz="2000" dirty="0"/>
              <a:t>: only considers the coverage and purity </a:t>
            </a:r>
            <a:r>
              <a:rPr lang="en-US" altLang="zh-TW" sz="2000" dirty="0" smtClean="0"/>
              <a:t>criteria (</a:t>
            </a:r>
            <a:r>
              <a:rPr lang="el-GR" altLang="zh-TW" sz="2000" dirty="0" smtClean="0"/>
              <a:t>γ </a:t>
            </a:r>
            <a:r>
              <a:rPr lang="en-US" altLang="zh-TW" sz="2000" dirty="0" smtClean="0"/>
              <a:t>=</a:t>
            </a:r>
            <a:r>
              <a:rPr lang="en-US" altLang="zh-TW" sz="2000" dirty="0"/>
              <a:t>1, </a:t>
            </a:r>
            <a:r>
              <a:rPr lang="el-GR" altLang="zh-TW" sz="2000" dirty="0"/>
              <a:t>ω </a:t>
            </a:r>
            <a:r>
              <a:rPr lang="en-US" altLang="zh-TW" sz="2000" dirty="0" smtClean="0"/>
              <a:t>=0)</a:t>
            </a:r>
          </a:p>
          <a:p>
            <a:pPr lvl="1"/>
            <a:r>
              <a:rPr lang="en-US" altLang="zh-TW" sz="2000" dirty="0"/>
              <a:t>CATHY: 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minsup</a:t>
            </a:r>
            <a:r>
              <a:rPr lang="en-US" altLang="zh-TW" sz="2000" dirty="0" smtClean="0"/>
              <a:t>=5</a:t>
            </a:r>
            <a:r>
              <a:rPr lang="en-US" altLang="zh-TW" sz="2000" dirty="0"/>
              <a:t>, </a:t>
            </a:r>
            <a:r>
              <a:rPr lang="el-GR" altLang="zh-TW" sz="2000" dirty="0" smtClean="0"/>
              <a:t>γ</a:t>
            </a:r>
            <a:r>
              <a:rPr lang="en-US" altLang="zh-TW" sz="2000" dirty="0" smtClean="0"/>
              <a:t>=</a:t>
            </a:r>
            <a:r>
              <a:rPr lang="el-GR" altLang="zh-TW" sz="2000" dirty="0" smtClean="0"/>
              <a:t>ω</a:t>
            </a:r>
            <a:r>
              <a:rPr lang="en-US" altLang="zh-TW" sz="2000" dirty="0" smtClean="0"/>
              <a:t>=0.5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Experiment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- </a:t>
            </a:r>
            <a:r>
              <a:rPr lang="en-US" altLang="zh-TW" sz="3200" b="1" dirty="0" err="1" smtClean="0"/>
              <a:t>subtree</a:t>
            </a:r>
            <a:r>
              <a:rPr lang="en-US" altLang="zh-TW" sz="3200" b="1" dirty="0" smtClean="0"/>
              <a:t> of output rooted at Level2</a:t>
            </a:r>
            <a:endParaRPr lang="zh-TW" altLang="en-US" sz="2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2385" y="421423"/>
            <a:ext cx="3641215" cy="508225"/>
          </a:xfrm>
        </p:spPr>
        <p:txBody>
          <a:bodyPr anchor="t"/>
          <a:lstStyle/>
          <a:p>
            <a:r>
              <a:rPr lang="en-US" altLang="zh-TW" dirty="0" smtClean="0"/>
              <a:t>Topic</a:t>
            </a:r>
            <a:r>
              <a:rPr lang="zh-TW" altLang="en-US" dirty="0" smtClean="0"/>
              <a:t>：</a:t>
            </a:r>
            <a:r>
              <a:rPr lang="en-US" altLang="zh-TW" dirty="0" smtClean="0"/>
              <a:t>Information Retrieval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73"/>
          <a:stretch/>
        </p:blipFill>
        <p:spPr bwMode="auto">
          <a:xfrm>
            <a:off x="3893977" y="4833255"/>
            <a:ext cx="5491137" cy="21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872"/>
          <a:stretch/>
        </p:blipFill>
        <p:spPr bwMode="auto">
          <a:xfrm>
            <a:off x="6360250" y="2923795"/>
            <a:ext cx="5712999" cy="202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6"/>
          <a:stretch/>
        </p:blipFill>
        <p:spPr bwMode="auto">
          <a:xfrm>
            <a:off x="3893977" y="771896"/>
            <a:ext cx="5161615" cy="22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733149" y="225394"/>
            <a:ext cx="334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Work with DBLP dataset.</a:t>
            </a:r>
            <a:endParaRPr lang="zh-TW" altLang="en-US" sz="2000" b="1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8191500" y="1123837"/>
            <a:ext cx="119361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385114" y="929648"/>
            <a:ext cx="231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One of nodes in L2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Experiment</a:t>
            </a:r>
            <a:br>
              <a:rPr lang="en-US" altLang="zh-TW" sz="4000" b="1" dirty="0" smtClean="0"/>
            </a:br>
            <a:r>
              <a:rPr lang="en-US" altLang="zh-TW" sz="3200" b="1" dirty="0" smtClean="0"/>
              <a:t>- User Study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61" y="522514"/>
            <a:ext cx="6790934" cy="29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21" y="3654632"/>
            <a:ext cx="4541013" cy="251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340100" y="73418"/>
            <a:ext cx="334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Work with DBLP dataset.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03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Experiment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- </a:t>
            </a:r>
            <a:r>
              <a:rPr lang="en-US" altLang="zh-TW" sz="3200" b="1" dirty="0" smtClean="0"/>
              <a:t>predict book’s category</a:t>
            </a: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59" y="1745101"/>
            <a:ext cx="4766471" cy="35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810000" y="1009710"/>
            <a:ext cx="334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Work with Library dataset.</a:t>
            </a:r>
            <a:endParaRPr lang="zh-TW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5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CATHY Framework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Conclusions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864108"/>
            <a:ext cx="7687732" cy="512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/>
              <a:t>Design </a:t>
            </a:r>
            <a:r>
              <a:rPr lang="en-US" altLang="zh-TW" sz="2400" dirty="0"/>
              <a:t>a novel phrase mining framework to cluster, extract and rank phrases which recursively discovers </a:t>
            </a:r>
            <a:r>
              <a:rPr lang="en-US" altLang="zh-TW" sz="2400" dirty="0" smtClean="0"/>
              <a:t>specific topics from </a:t>
            </a:r>
            <a:r>
              <a:rPr lang="en-US" altLang="zh-TW" sz="2400" dirty="0"/>
              <a:t>more general ones, thus constructing a top-down topical hierarchy</a:t>
            </a:r>
            <a:r>
              <a:rPr lang="en-US" altLang="zh-TW" sz="24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/>
              <a:t>Shifting from </a:t>
            </a:r>
            <a:r>
              <a:rPr lang="en-US" altLang="zh-TW" sz="2400" dirty="0"/>
              <a:t>a unigram-centric to a phrase-centric </a:t>
            </a:r>
            <a:r>
              <a:rPr lang="en-US" altLang="zh-TW" sz="2400" dirty="0" smtClean="0"/>
              <a:t>view.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TW" sz="2400" dirty="0" smtClean="0"/>
              <a:t>Validate the ability </a:t>
            </a:r>
            <a:r>
              <a:rPr lang="en-US" altLang="zh-TW" sz="2400" dirty="0"/>
              <a:t>to generate high </a:t>
            </a:r>
            <a:r>
              <a:rPr lang="en-US" altLang="zh-TW" sz="2400" dirty="0" smtClean="0"/>
              <a:t>quality, human-interpretable </a:t>
            </a:r>
            <a:r>
              <a:rPr lang="en-US" altLang="zh-TW" sz="2400" dirty="0"/>
              <a:t>topic hierarchies.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Introduction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90636" y="894461"/>
            <a:ext cx="1704648" cy="423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altLang="zh-TW" sz="2400" b="1" dirty="0" smtClean="0"/>
              <a:t>Jaguar</a:t>
            </a:r>
            <a:endParaRPr lang="zh-TW" altLang="en-US" sz="2400" b="1" dirty="0" smtClean="0"/>
          </a:p>
        </p:txBody>
      </p:sp>
      <p:grpSp>
        <p:nvGrpSpPr>
          <p:cNvPr id="7" name="群組 6"/>
          <p:cNvGrpSpPr/>
          <p:nvPr/>
        </p:nvGrpSpPr>
        <p:grpSpPr>
          <a:xfrm>
            <a:off x="3446903" y="1714701"/>
            <a:ext cx="1835775" cy="1530310"/>
            <a:chOff x="1269876" y="2369950"/>
            <a:chExt cx="2016224" cy="166756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76" y="2780928"/>
              <a:ext cx="2016224" cy="1256590"/>
            </a:xfrm>
            <a:prstGeom prst="rect">
              <a:avLst/>
            </a:prstGeom>
          </p:spPr>
        </p:pic>
        <p:sp>
          <p:nvSpPr>
            <p:cNvPr id="22" name="文字方塊 21"/>
            <p:cNvSpPr txBox="1"/>
            <p:nvPr/>
          </p:nvSpPr>
          <p:spPr>
            <a:xfrm>
              <a:off x="1557908" y="2369950"/>
              <a:ext cx="144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TW" dirty="0" smtClean="0"/>
                <a:t>Car</a:t>
              </a:r>
              <a:endParaRPr lang="zh-TW" altLang="en-US" dirty="0" smtClean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750119" y="1696243"/>
            <a:ext cx="1704648" cy="1657654"/>
            <a:chOff x="3790156" y="2231184"/>
            <a:chExt cx="1872208" cy="1806334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156" y="2635169"/>
              <a:ext cx="1872208" cy="1402349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4006180" y="2231184"/>
              <a:ext cx="144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TW" dirty="0" smtClean="0"/>
                <a:t>Animal</a:t>
              </a:r>
              <a:endParaRPr lang="zh-TW" altLang="en-US" dirty="0" smtClean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7893705" y="1683614"/>
            <a:ext cx="1935795" cy="1819606"/>
            <a:chOff x="6166420" y="2231184"/>
            <a:chExt cx="2126076" cy="1982812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420" y="2619050"/>
              <a:ext cx="2126076" cy="1594946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6509378" y="2231184"/>
              <a:ext cx="144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TW" dirty="0" smtClean="0"/>
                <a:t>Sport</a:t>
              </a:r>
              <a:endParaRPr lang="zh-TW" altLang="en-US" dirty="0" smtClean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0238535" y="1675499"/>
            <a:ext cx="1648665" cy="1799346"/>
            <a:chOff x="8542684" y="2265837"/>
            <a:chExt cx="1810722" cy="1960735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2684" y="2415850"/>
              <a:ext cx="1810722" cy="181072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727965" y="2265837"/>
              <a:ext cx="14401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1">
              <a:spAutoFit/>
            </a:bodyPr>
            <a:lstStyle/>
            <a:p>
              <a:r>
                <a:rPr lang="en-US" altLang="zh-TW" dirty="0" smtClean="0"/>
                <a:t>Music</a:t>
              </a:r>
              <a:endParaRPr lang="zh-TW" altLang="en-US" dirty="0" smtClean="0"/>
            </a:p>
          </p:txBody>
        </p:sp>
      </p:grpSp>
      <p:cxnSp>
        <p:nvCxnSpPr>
          <p:cNvPr id="11" name="直線單箭頭接點 10"/>
          <p:cNvCxnSpPr/>
          <p:nvPr/>
        </p:nvCxnSpPr>
        <p:spPr>
          <a:xfrm flipH="1">
            <a:off x="4889298" y="1232798"/>
            <a:ext cx="2098029" cy="4427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6602444" y="1318126"/>
            <a:ext cx="852324" cy="3573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8" idx="0"/>
          </p:cNvCxnSpPr>
          <p:nvPr/>
        </p:nvCxnSpPr>
        <p:spPr>
          <a:xfrm>
            <a:off x="7970777" y="1318126"/>
            <a:ext cx="890826" cy="365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6" idx="1"/>
          </p:cNvCxnSpPr>
          <p:nvPr/>
        </p:nvCxnSpPr>
        <p:spPr>
          <a:xfrm>
            <a:off x="8495284" y="1232798"/>
            <a:ext cx="1911949" cy="6121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183667" y="4096987"/>
            <a:ext cx="7220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A high quality hierarchical organization of the concepts in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a dataset at </a:t>
            </a:r>
            <a:r>
              <a:rPr lang="en-US" altLang="zh-TW" sz="2000" dirty="0" smtClean="0"/>
              <a:t>different </a:t>
            </a:r>
            <a:r>
              <a:rPr lang="en-US" altLang="zh-TW" sz="2000" dirty="0"/>
              <a:t>levels of granularity has many </a:t>
            </a:r>
            <a:r>
              <a:rPr lang="en-US" altLang="zh-TW" sz="2000" dirty="0" smtClean="0"/>
              <a:t>valuable </a:t>
            </a:r>
            <a:r>
              <a:rPr lang="en-US" altLang="zh-TW" sz="2000" dirty="0"/>
              <a:t>applications such as search, summarization, and </a:t>
            </a:r>
            <a:r>
              <a:rPr lang="en-US" altLang="zh-TW" sz="2000" dirty="0" smtClean="0"/>
              <a:t>content </a:t>
            </a:r>
            <a:r>
              <a:rPr lang="en-US" altLang="zh-TW" sz="2000" dirty="0"/>
              <a:t>browsing.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045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88538" y="4311560"/>
            <a:ext cx="7315200" cy="130736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>
                <a:solidFill>
                  <a:schemeClr val="tx1"/>
                </a:solidFill>
              </a:rPr>
              <a:t>content-representative </a:t>
            </a:r>
            <a:r>
              <a:rPr lang="en-US" altLang="zh-TW" dirty="0" smtClean="0">
                <a:solidFill>
                  <a:schemeClr val="tx1"/>
                </a:solidFill>
              </a:rPr>
              <a:t>documents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if it may serve as a concise </a:t>
            </a:r>
            <a:r>
              <a:rPr lang="en-US" altLang="zh-TW" dirty="0" smtClean="0">
                <a:solidFill>
                  <a:schemeClr val="tx1"/>
                </a:solidFill>
              </a:rPr>
              <a:t>description </a:t>
            </a:r>
            <a:r>
              <a:rPr lang="en-US" altLang="zh-TW" dirty="0">
                <a:solidFill>
                  <a:schemeClr val="tx1"/>
                </a:solidFill>
              </a:rPr>
              <a:t>of its accompanying full document.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11873" r="868" b="9354"/>
          <a:stretch/>
        </p:blipFill>
        <p:spPr>
          <a:xfrm>
            <a:off x="3794764" y="625114"/>
            <a:ext cx="3374662" cy="2227932"/>
          </a:xfrm>
          <a:prstGeom prst="rect">
            <a:avLst/>
          </a:prstGeom>
        </p:spPr>
      </p:pic>
      <p:sp>
        <p:nvSpPr>
          <p:cNvPr id="6" name="直線圖說文字 1 5"/>
          <p:cNvSpPr/>
          <p:nvPr/>
        </p:nvSpPr>
        <p:spPr>
          <a:xfrm>
            <a:off x="6472051" y="2853046"/>
            <a:ext cx="5213268" cy="1193471"/>
          </a:xfrm>
          <a:prstGeom prst="borderCallout1">
            <a:avLst>
              <a:gd name="adj1" fmla="val -2326"/>
              <a:gd name="adj2" fmla="val 25186"/>
              <a:gd name="adj3" fmla="val -126886"/>
              <a:gd name="adj4" fmla="val -4724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1"/>
                </a:solidFill>
              </a:rPr>
              <a:t>recursively </a:t>
            </a:r>
            <a:r>
              <a:rPr lang="en-US" altLang="zh-TW" sz="2000" b="1" dirty="0">
                <a:solidFill>
                  <a:schemeClr val="tx1"/>
                </a:solidFill>
              </a:rPr>
              <a:t>constructing a hierarchy of topics from a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collection </a:t>
            </a:r>
            <a:r>
              <a:rPr lang="en-US" altLang="zh-TW" sz="2000" b="1" dirty="0">
                <a:solidFill>
                  <a:schemeClr val="tx1"/>
                </a:solidFill>
              </a:rPr>
              <a:t>of content-representative documents.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Introduction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1591294"/>
            <a:ext cx="7315200" cy="3978233"/>
          </a:xfrm>
        </p:spPr>
        <p:txBody>
          <a:bodyPr anchor="t">
            <a:normAutofit/>
          </a:bodyPr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Challenges</a:t>
            </a:r>
            <a:r>
              <a:rPr lang="zh-TW" altLang="en-US" sz="2400" dirty="0" smtClean="0">
                <a:solidFill>
                  <a:schemeClr val="tx1"/>
                </a:solidFill>
              </a:rPr>
              <a:t>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1. Topical phrases </a:t>
            </a:r>
            <a:r>
              <a:rPr lang="en-US" altLang="zh-TW" dirty="0" smtClean="0">
                <a:solidFill>
                  <a:schemeClr val="tx1"/>
                </a:solidFill>
              </a:rPr>
              <a:t>that would </a:t>
            </a:r>
            <a:r>
              <a:rPr lang="en-US" altLang="zh-TW" dirty="0">
                <a:solidFill>
                  <a:schemeClr val="tx1"/>
                </a:solidFill>
              </a:rPr>
              <a:t>be regarded as high quality by human users are </a:t>
            </a:r>
            <a:r>
              <a:rPr lang="en-US" altLang="zh-TW" dirty="0" smtClean="0">
                <a:solidFill>
                  <a:schemeClr val="tx1"/>
                </a:solidFill>
              </a:rPr>
              <a:t>likely to </a:t>
            </a:r>
            <a:r>
              <a:rPr lang="en-US" altLang="zh-TW" dirty="0">
                <a:solidFill>
                  <a:schemeClr val="tx1"/>
                </a:solidFill>
              </a:rPr>
              <a:t>vary in </a:t>
            </a:r>
            <a:r>
              <a:rPr lang="en-US" altLang="zh-TW" dirty="0" smtClean="0">
                <a:solidFill>
                  <a:schemeClr val="tx1"/>
                </a:solidFill>
              </a:rPr>
              <a:t>length.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2. Globally frequent phrases </a:t>
            </a:r>
            <a:r>
              <a:rPr lang="en-US" altLang="zh-TW" dirty="0" smtClean="0">
                <a:solidFill>
                  <a:schemeClr val="tx1"/>
                </a:solidFill>
              </a:rPr>
              <a:t>are not </a:t>
            </a:r>
            <a:r>
              <a:rPr lang="en-US" altLang="zh-TW" dirty="0">
                <a:solidFill>
                  <a:schemeClr val="tx1"/>
                </a:solidFill>
              </a:rPr>
              <a:t>assured to be good representations for individual </a:t>
            </a:r>
            <a:r>
              <a:rPr lang="en-US" altLang="zh-TW" dirty="0" smtClean="0">
                <a:solidFill>
                  <a:schemeClr val="tx1"/>
                </a:solidFill>
              </a:rPr>
              <a:t>topics.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2" name="直線接點 11"/>
          <p:cNvCxnSpPr>
            <a:stCxn id="11" idx="3"/>
            <a:endCxn id="11" idx="7"/>
          </p:cNvCxnSpPr>
          <p:nvPr/>
        </p:nvCxnSpPr>
        <p:spPr>
          <a:xfrm flipV="1">
            <a:off x="7435097" y="3258174"/>
            <a:ext cx="948880" cy="8061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4177431" y="3091220"/>
            <a:ext cx="6605363" cy="1140031"/>
            <a:chOff x="4106181" y="1911915"/>
            <a:chExt cx="6605363" cy="1140031"/>
          </a:xfrm>
        </p:grpSpPr>
        <p:sp>
          <p:nvSpPr>
            <p:cNvPr id="5" name="文字方塊 4"/>
            <p:cNvSpPr txBox="1"/>
            <p:nvPr/>
          </p:nvSpPr>
          <p:spPr>
            <a:xfrm>
              <a:off x="4106181" y="2271825"/>
              <a:ext cx="2987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/>
                <a:t>support vector machines</a:t>
              </a:r>
              <a:endParaRPr lang="zh-TW" altLang="en-US" sz="2000" b="1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7167327" y="1911915"/>
              <a:ext cx="1341920" cy="114003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b="1" dirty="0" smtClean="0">
                  <a:ln w="57150"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Matura MT Script Capitals" panose="03020802060602070202" pitchFamily="66" charset="0"/>
                </a:rPr>
                <a:t>VS</a:t>
              </a:r>
              <a:endParaRPr lang="zh-TW" altLang="en-US" sz="2800" b="1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  <a:latin typeface="Matura MT Script Capitals" panose="03020802060602070202" pitchFamily="66" charset="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8667012" y="2271825"/>
              <a:ext cx="2044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/>
                <a:t>feature </a:t>
              </a:r>
              <a:r>
                <a:rPr lang="en-US" altLang="zh-TW" sz="2000" b="1" dirty="0"/>
                <a:t>selection</a:t>
              </a:r>
              <a:endParaRPr lang="zh-TW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5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CATHY</a:t>
            </a:r>
            <a:br>
              <a:rPr lang="en-US" altLang="zh-TW" sz="4000" b="1" dirty="0" smtClean="0"/>
            </a:br>
            <a:r>
              <a:rPr lang="en-US" altLang="zh-TW" sz="4000" b="1" dirty="0" smtClean="0"/>
              <a:t>Framework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6812"/>
              </p:ext>
            </p:extLst>
          </p:nvPr>
        </p:nvGraphicFramePr>
        <p:xfrm>
          <a:off x="3738109" y="1021277"/>
          <a:ext cx="7840332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301341" y="147980"/>
            <a:ext cx="85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Step1</a:t>
            </a:r>
            <a:endParaRPr lang="zh-TW" altLang="en-US" sz="20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8785755" y="856693"/>
            <a:ext cx="85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Step2</a:t>
            </a:r>
            <a:endParaRPr lang="zh-TW" altLang="en-US" sz="20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709558" y="2780497"/>
            <a:ext cx="85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Step3</a:t>
            </a:r>
            <a:endParaRPr lang="zh-TW" altLang="en-US" sz="20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006930" y="5525523"/>
            <a:ext cx="85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Step4</a:t>
            </a:r>
            <a:endParaRPr lang="zh-TW" altLang="en-US" sz="20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50627" y="2768468"/>
            <a:ext cx="855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Step5</a:t>
            </a:r>
            <a:endParaRPr lang="zh-TW" altLang="en-US" sz="2000" b="1" dirty="0"/>
          </a:p>
        </p:txBody>
      </p:sp>
      <p:sp>
        <p:nvSpPr>
          <p:cNvPr id="11" name="圓角矩形 10"/>
          <p:cNvSpPr/>
          <p:nvPr/>
        </p:nvSpPr>
        <p:spPr>
          <a:xfrm>
            <a:off x="4156364" y="147980"/>
            <a:ext cx="1900052" cy="11226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TW" sz="2000" dirty="0"/>
              <a:t>Construct term co-occurrence </a:t>
            </a:r>
            <a:r>
              <a:rPr lang="en-US" altLang="zh-TW" sz="2000" dirty="0" smtClean="0"/>
              <a:t>network</a:t>
            </a:r>
            <a:endParaRPr lang="zh-TW" altLang="en-US" sz="2000" dirty="0"/>
          </a:p>
        </p:txBody>
      </p:sp>
      <p:cxnSp>
        <p:nvCxnSpPr>
          <p:cNvPr id="13" name="弧形接點 12"/>
          <p:cNvCxnSpPr>
            <a:stCxn id="11" idx="3"/>
            <a:endCxn id="5" idx="0"/>
          </p:cNvCxnSpPr>
          <p:nvPr/>
        </p:nvCxnSpPr>
        <p:spPr>
          <a:xfrm>
            <a:off x="6056416" y="709320"/>
            <a:ext cx="1601859" cy="311957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Outline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CATHY Framework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sz="3200" b="1" dirty="0" smtClean="0">
                <a:solidFill>
                  <a:schemeClr val="bg1">
                    <a:lumMod val="65000"/>
                  </a:schemeClr>
                </a:solidFill>
              </a:rPr>
              <a:t>Conclusions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12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smtClean="0"/>
              <a:t>Problem formulation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7" y="736601"/>
            <a:ext cx="7649797" cy="2334931"/>
          </a:xfrm>
        </p:spPr>
        <p:txBody>
          <a:bodyPr anchor="t"/>
          <a:lstStyle/>
          <a:p>
            <a:r>
              <a:rPr lang="en-US" altLang="zh-TW" sz="2400" b="1" dirty="0" smtClean="0">
                <a:solidFill>
                  <a:schemeClr val="tx1"/>
                </a:solidFill>
              </a:rPr>
              <a:t>Definition 1 : Phrase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an unordered set of n </a:t>
            </a:r>
            <a:r>
              <a:rPr lang="en-US" altLang="zh-TW" dirty="0" smtClean="0">
                <a:solidFill>
                  <a:schemeClr val="tx1"/>
                </a:solidFill>
              </a:rPr>
              <a:t>terms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zh-TW" b="1" i="1" dirty="0" smtClean="0">
                <a:solidFill>
                  <a:schemeClr val="tx1"/>
                </a:solidFill>
              </a:rPr>
              <a:t>W</a:t>
            </a:r>
            <a:r>
              <a:rPr lang="zh-TW" altLang="en-US" dirty="0" smtClean="0">
                <a:solidFill>
                  <a:schemeClr val="tx1"/>
                </a:solidFill>
              </a:rPr>
              <a:t>：</a:t>
            </a:r>
            <a:r>
              <a:rPr lang="en-US" altLang="zh-TW" dirty="0" smtClean="0">
                <a:solidFill>
                  <a:schemeClr val="tx1"/>
                </a:solidFill>
              </a:rPr>
              <a:t>the </a:t>
            </a:r>
            <a:r>
              <a:rPr lang="en-US" altLang="zh-TW" dirty="0">
                <a:solidFill>
                  <a:schemeClr val="tx1"/>
                </a:solidFill>
              </a:rPr>
              <a:t>set of all unique terms in a </a:t>
            </a:r>
            <a:r>
              <a:rPr lang="en-US" altLang="zh-TW" dirty="0" smtClean="0">
                <a:solidFill>
                  <a:schemeClr val="tx1"/>
                </a:solidFill>
              </a:rPr>
              <a:t>content-representative </a:t>
            </a:r>
            <a:r>
              <a:rPr lang="en-US" altLang="zh-TW" dirty="0">
                <a:solidFill>
                  <a:schemeClr val="tx1"/>
                </a:solidFill>
              </a:rPr>
              <a:t>document collection</a:t>
            </a:r>
            <a:r>
              <a:rPr lang="en-US" altLang="zh-TW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altLang="zh-TW" dirty="0" smtClean="0">
                <a:solidFill>
                  <a:schemeClr val="tx1"/>
                </a:solidFill>
              </a:rPr>
              <a:t>Ex:         mining frequent patterns = frequent pattern mining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</a:rPr>
              <a:t>Definition 2 : Topical Hierarchy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0902"/>
              </p:ext>
            </p:extLst>
          </p:nvPr>
        </p:nvGraphicFramePr>
        <p:xfrm>
          <a:off x="7515757" y="1096290"/>
          <a:ext cx="2671619" cy="40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方程式" r:id="rId3" imgW="1574640" imgH="241200" progId="Equation.3">
                  <p:embed/>
                </p:oleObj>
              </mc:Choice>
              <mc:Fallback>
                <p:oleObj name="方程式" r:id="rId3" imgW="1574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5757" y="1096290"/>
                        <a:ext cx="2671619" cy="40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r="48824" b="4707"/>
          <a:stretch/>
        </p:blipFill>
        <p:spPr bwMode="auto">
          <a:xfrm>
            <a:off x="5487091" y="3071532"/>
            <a:ext cx="4370120" cy="211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V="1">
            <a:off x="9009142" y="3295251"/>
            <a:ext cx="920336" cy="6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868799" y="3083109"/>
            <a:ext cx="9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t0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841585" y="3790969"/>
            <a:ext cx="1027214" cy="13894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0166243" y="4204313"/>
            <a:ext cx="13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par(t4) = t0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079626" y="3687393"/>
            <a:ext cx="4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t1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119205" y="3721583"/>
            <a:ext cx="4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t2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262521" y="3726542"/>
            <a:ext cx="4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929478" y="3729766"/>
            <a:ext cx="47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t4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96184"/>
              </p:ext>
            </p:extLst>
          </p:nvPr>
        </p:nvGraphicFramePr>
        <p:xfrm>
          <a:off x="9480550" y="2566988"/>
          <a:ext cx="21399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方程式" r:id="rId6" imgW="1143000" imgH="228600" progId="Equation.3">
                  <p:embed/>
                </p:oleObj>
              </mc:Choice>
              <mc:Fallback>
                <p:oleObj name="方程式" r:id="rId6" imgW="1143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80550" y="2566988"/>
                        <a:ext cx="213995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4851996" y="5399144"/>
            <a:ext cx="6549656" cy="646331"/>
            <a:chOff x="4886282" y="4775307"/>
            <a:chExt cx="6549656" cy="646331"/>
          </a:xfrm>
        </p:grpSpPr>
        <p:graphicFrame>
          <p:nvGraphicFramePr>
            <p:cNvPr id="21" name="物件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2734683"/>
                </p:ext>
              </p:extLst>
            </p:nvPr>
          </p:nvGraphicFramePr>
          <p:xfrm>
            <a:off x="4886282" y="4805754"/>
            <a:ext cx="779484" cy="403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5" name="方程式" r:id="rId8" imgW="368280" imgH="190440" progId="Equation.3">
                    <p:embed/>
                  </p:oleObj>
                </mc:Choice>
                <mc:Fallback>
                  <p:oleObj name="方程式" r:id="rId8" imgW="368280" imgH="1904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86282" y="4805754"/>
                          <a:ext cx="779484" cy="4031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文字方塊 21"/>
            <p:cNvSpPr txBox="1"/>
            <p:nvPr/>
          </p:nvSpPr>
          <p:spPr>
            <a:xfrm>
              <a:off x="5702626" y="4775307"/>
              <a:ext cx="5733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{Machine translation, statistical machine translation, word sense disambiguation, named entity}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873780" y="6038845"/>
            <a:ext cx="5653893" cy="484187"/>
            <a:chOff x="4945081" y="4405746"/>
            <a:chExt cx="5653893" cy="484187"/>
          </a:xfrm>
        </p:grpSpPr>
        <p:graphicFrame>
          <p:nvGraphicFramePr>
            <p:cNvPr id="23" name="物件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817985"/>
                </p:ext>
              </p:extLst>
            </p:nvPr>
          </p:nvGraphicFramePr>
          <p:xfrm>
            <a:off x="4945081" y="4405746"/>
            <a:ext cx="1263650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6" name="方程式" r:id="rId10" imgW="596880" imgH="228600" progId="Equation.3">
                    <p:embed/>
                  </p:oleObj>
                </mc:Choice>
                <mc:Fallback>
                  <p:oleObj name="方程式" r:id="rId10" imgW="596880" imgH="228600" progId="Equation.3">
                    <p:embed/>
                    <p:pic>
                      <p:nvPicPr>
                        <p:cNvPr id="0" name="物件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5081" y="4405746"/>
                          <a:ext cx="1263650" cy="48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字方塊 24"/>
            <p:cNvSpPr txBox="1"/>
            <p:nvPr/>
          </p:nvSpPr>
          <p:spPr>
            <a:xfrm>
              <a:off x="6273879" y="4465581"/>
              <a:ext cx="4325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/>
                <a:t>ranking score for the phrases in topic </a:t>
              </a:r>
              <a:r>
                <a:rPr lang="en-US" altLang="zh-TW" dirty="0" smtClean="0"/>
                <a:t>t4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794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Problem formulation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69268" y="990600"/>
            <a:ext cx="7315200" cy="3940048"/>
          </a:xfrm>
        </p:spPr>
        <p:txBody>
          <a:bodyPr anchor="ctr"/>
          <a:lstStyle/>
          <a:p>
            <a:r>
              <a:rPr lang="en-US" altLang="zh-TW" sz="2400" b="1" dirty="0">
                <a:solidFill>
                  <a:schemeClr val="tx1"/>
                </a:solidFill>
              </a:rPr>
              <a:t>Definition 3 : Topical </a:t>
            </a:r>
            <a:r>
              <a:rPr lang="en-US" altLang="zh-TW" sz="2400" b="1" dirty="0" smtClean="0">
                <a:solidFill>
                  <a:schemeClr val="tx1"/>
                </a:solidFill>
              </a:rPr>
              <a:t>Frequency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the count of the number of </a:t>
            </a:r>
            <a:r>
              <a:rPr lang="en-US" altLang="zh-TW" dirty="0" smtClean="0">
                <a:solidFill>
                  <a:schemeClr val="tx1"/>
                </a:solidFill>
              </a:rPr>
              <a:t>times the </a:t>
            </a:r>
            <a:r>
              <a:rPr lang="en-US" altLang="zh-TW" dirty="0">
                <a:solidFill>
                  <a:schemeClr val="tx1"/>
                </a:solidFill>
              </a:rPr>
              <a:t>phrase is attributed to topic </a:t>
            </a:r>
            <a:r>
              <a:rPr lang="en-US" altLang="zh-TW" dirty="0" smtClean="0">
                <a:solidFill>
                  <a:schemeClr val="tx1"/>
                </a:solidFill>
              </a:rPr>
              <a:t>t</a:t>
            </a:r>
          </a:p>
          <a:p>
            <a:pPr lvl="1"/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96312"/>
              </p:ext>
            </p:extLst>
          </p:nvPr>
        </p:nvGraphicFramePr>
        <p:xfrm>
          <a:off x="8366656" y="2161491"/>
          <a:ext cx="632112" cy="39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方程式" r:id="rId3" imgW="380880" imgH="228600" progId="Equation.3">
                  <p:embed/>
                </p:oleObj>
              </mc:Choice>
              <mc:Fallback>
                <p:oleObj name="方程式" r:id="rId3" imgW="380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6656" y="2161491"/>
                        <a:ext cx="632112" cy="39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080" y="3508017"/>
            <a:ext cx="3352800" cy="447675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898956" y="4579709"/>
            <a:ext cx="7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＊</a:t>
            </a:r>
            <a:r>
              <a:rPr lang="en-US" altLang="zh-TW" b="1" dirty="0" smtClean="0"/>
              <a:t>We use phrases </a:t>
            </a:r>
            <a:r>
              <a:rPr lang="en-US" altLang="zh-TW" b="1" dirty="0"/>
              <a:t>as the basic units for constructing a </a:t>
            </a:r>
            <a:r>
              <a:rPr lang="en-US" altLang="zh-TW" b="1" dirty="0" smtClean="0"/>
              <a:t>topical hierarchy.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24608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框架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框架</Template>
  <TotalTime>2374</TotalTime>
  <Words>975</Words>
  <Application>Microsoft Office PowerPoint</Application>
  <PresentationFormat>寬螢幕</PresentationFormat>
  <Paragraphs>273</Paragraphs>
  <Slides>26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微軟正黑體</vt:lpstr>
      <vt:lpstr>新細明體</vt:lpstr>
      <vt:lpstr>Arial</vt:lpstr>
      <vt:lpstr>Calibri</vt:lpstr>
      <vt:lpstr>Corbel</vt:lpstr>
      <vt:lpstr>Matura MT Script Capitals</vt:lpstr>
      <vt:lpstr>Wingdings</vt:lpstr>
      <vt:lpstr>Wingdings 2</vt:lpstr>
      <vt:lpstr>框架</vt:lpstr>
      <vt:lpstr>方程式</vt:lpstr>
      <vt:lpstr>A Phrase Mining Framework for Recursive Construction of a Topical Hierarchy</vt:lpstr>
      <vt:lpstr>Outline</vt:lpstr>
      <vt:lpstr>Introduction</vt:lpstr>
      <vt:lpstr>Introduction</vt:lpstr>
      <vt:lpstr>Introduction</vt:lpstr>
      <vt:lpstr>CATHY Framework</vt:lpstr>
      <vt:lpstr>Outline</vt:lpstr>
      <vt:lpstr>Problem formulation</vt:lpstr>
      <vt:lpstr>Problem formulation</vt:lpstr>
      <vt:lpstr>Construct term co-occurrence network</vt:lpstr>
      <vt:lpstr>Clustering -EM algorithm</vt:lpstr>
      <vt:lpstr>Clustering -EM algorithm</vt:lpstr>
      <vt:lpstr>Clustering -EM algorithm</vt:lpstr>
      <vt:lpstr>Estimating Topical Frequency</vt:lpstr>
      <vt:lpstr>Topical Phrase Extraction</vt:lpstr>
      <vt:lpstr>Topical Phrase Extraction</vt:lpstr>
      <vt:lpstr>Ranking Criteria</vt:lpstr>
      <vt:lpstr>Ranking Criteria</vt:lpstr>
      <vt:lpstr>Phrase Ranking -for each topical phrases </vt:lpstr>
      <vt:lpstr>Outline</vt:lpstr>
      <vt:lpstr>Experiment</vt:lpstr>
      <vt:lpstr>Experiment - subtree of output rooted at Level2</vt:lpstr>
      <vt:lpstr>Experiment - User Study</vt:lpstr>
      <vt:lpstr>Experiment - predict book’s category</vt:lpstr>
      <vt:lpstr>Outline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Text-Based Measures of Document Diversity</dc:title>
  <dc:creator>kdd204lee</dc:creator>
  <cp:lastModifiedBy>kdd204lee</cp:lastModifiedBy>
  <cp:revision>151</cp:revision>
  <dcterms:created xsi:type="dcterms:W3CDTF">2014-02-10T03:51:43Z</dcterms:created>
  <dcterms:modified xsi:type="dcterms:W3CDTF">2014-04-15T06:33:32Z</dcterms:modified>
</cp:coreProperties>
</file>